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20.jp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94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556" r:id="rId50"/>
    <p:sldId id="557" r:id="rId51"/>
    <p:sldId id="304" r:id="rId52"/>
    <p:sldId id="305" r:id="rId53"/>
    <p:sldId id="306" r:id="rId54"/>
    <p:sldId id="530" r:id="rId55"/>
    <p:sldId id="474" r:id="rId56"/>
    <p:sldId id="473" r:id="rId57"/>
    <p:sldId id="472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475" r:id="rId67"/>
    <p:sldId id="476" r:id="rId68"/>
    <p:sldId id="477" r:id="rId69"/>
    <p:sldId id="478" r:id="rId70"/>
    <p:sldId id="479" r:id="rId71"/>
    <p:sldId id="531" r:id="rId72"/>
    <p:sldId id="532" r:id="rId73"/>
    <p:sldId id="480" r:id="rId74"/>
    <p:sldId id="537" r:id="rId75"/>
    <p:sldId id="538" r:id="rId76"/>
    <p:sldId id="533" r:id="rId77"/>
    <p:sldId id="535" r:id="rId78"/>
    <p:sldId id="536" r:id="rId79"/>
    <p:sldId id="484" r:id="rId80"/>
    <p:sldId id="485" r:id="rId81"/>
    <p:sldId id="486" r:id="rId82"/>
    <p:sldId id="540" r:id="rId83"/>
    <p:sldId id="541" r:id="rId84"/>
    <p:sldId id="542" r:id="rId85"/>
    <p:sldId id="543" r:id="rId86"/>
    <p:sldId id="548" r:id="rId87"/>
    <p:sldId id="549" r:id="rId88"/>
    <p:sldId id="550" r:id="rId89"/>
    <p:sldId id="544" r:id="rId90"/>
    <p:sldId id="545" r:id="rId91"/>
    <p:sldId id="500" r:id="rId92"/>
    <p:sldId id="501" r:id="rId93"/>
    <p:sldId id="558" r:id="rId94"/>
    <p:sldId id="502" r:id="rId95"/>
    <p:sldId id="503" r:id="rId96"/>
    <p:sldId id="504" r:id="rId97"/>
    <p:sldId id="505" r:id="rId98"/>
    <p:sldId id="506" r:id="rId99"/>
    <p:sldId id="507" r:id="rId100"/>
    <p:sldId id="508" r:id="rId101"/>
    <p:sldId id="509" r:id="rId102"/>
    <p:sldId id="510" r:id="rId103"/>
    <p:sldId id="511" r:id="rId104"/>
    <p:sldId id="512" r:id="rId105"/>
    <p:sldId id="513" r:id="rId106"/>
    <p:sldId id="514" r:id="rId107"/>
    <p:sldId id="515" r:id="rId108"/>
    <p:sldId id="516" r:id="rId109"/>
    <p:sldId id="517" r:id="rId110"/>
    <p:sldId id="518" r:id="rId111"/>
    <p:sldId id="523" r:id="rId112"/>
    <p:sldId id="519" r:id="rId113"/>
    <p:sldId id="520" r:id="rId114"/>
    <p:sldId id="521" r:id="rId115"/>
    <p:sldId id="522" r:id="rId116"/>
    <p:sldId id="524" r:id="rId117"/>
    <p:sldId id="525" r:id="rId118"/>
    <p:sldId id="526" r:id="rId119"/>
    <p:sldId id="527" r:id="rId120"/>
    <p:sldId id="528" r:id="rId121"/>
    <p:sldId id="529" r:id="rId122"/>
    <p:sldId id="551" r:id="rId123"/>
    <p:sldId id="552" r:id="rId124"/>
    <p:sldId id="553" r:id="rId125"/>
    <p:sldId id="554" r:id="rId126"/>
    <p:sldId id="555" r:id="rId127"/>
    <p:sldId id="546" r:id="rId128"/>
  </p:sldIdLst>
  <p:sldSz cx="9144000" cy="6858000" type="screen4x3"/>
  <p:notesSz cx="914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1400" y="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6EE230-03B0-415F-B3FE-80ECCE379115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D5AD5A-5BDA-41EC-8140-514C6061A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342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5AD5A-5BDA-41EC-8140-514C6061A7F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034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6B72C-21AE-4403-B808-0AAE44CC968B}" type="slidenum">
              <a:rPr lang="en-IN" smtClean="0"/>
              <a:t>66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5496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097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577340"/>
            <a:ext cx="82296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0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jp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jp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18003"/>
          <a:stretch/>
        </p:blipFill>
        <p:spPr>
          <a:xfrm>
            <a:off x="0" y="2452978"/>
            <a:ext cx="9144000" cy="33382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3124"/>
          <a:stretch/>
        </p:blipFill>
        <p:spPr>
          <a:xfrm>
            <a:off x="140676" y="395419"/>
            <a:ext cx="9003323" cy="6005381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1210" y="1104123"/>
            <a:ext cx="7277100" cy="1174085"/>
          </a:xfrm>
          <a:prstGeom prst="rect">
            <a:avLst/>
          </a:prstGeom>
        </p:spPr>
        <p:txBody>
          <a:bodyPr vert="horz" wrap="square" lIns="0" tIns="66339" rIns="0" bIns="0" rtlCol="0">
            <a:spAutoFit/>
          </a:bodyPr>
          <a:lstStyle/>
          <a:p>
            <a:pPr marL="225468" indent="-198573">
              <a:spcBef>
                <a:spcPts val="522"/>
              </a:spcBef>
              <a:buFont typeface="Arial"/>
              <a:buChar char="•"/>
              <a:tabLst>
                <a:tab pos="225468" algn="l"/>
              </a:tabLst>
            </a:pPr>
            <a:r>
              <a:rPr sz="2259" dirty="0">
                <a:latin typeface="Times New Roman"/>
                <a:cs typeface="Times New Roman"/>
              </a:rPr>
              <a:t>Given:</a:t>
            </a:r>
            <a:r>
              <a:rPr sz="2259" spc="-28" dirty="0">
                <a:latin typeface="Times New Roman"/>
                <a:cs typeface="Times New Roman"/>
              </a:rPr>
              <a:t> </a:t>
            </a:r>
            <a:r>
              <a:rPr sz="2259" dirty="0">
                <a:latin typeface="Times New Roman"/>
                <a:cs typeface="Times New Roman"/>
              </a:rPr>
              <a:t>a</a:t>
            </a:r>
            <a:r>
              <a:rPr sz="2259" spc="-28" dirty="0">
                <a:latin typeface="Times New Roman"/>
                <a:cs typeface="Times New Roman"/>
              </a:rPr>
              <a:t> </a:t>
            </a:r>
            <a:r>
              <a:rPr sz="2259" dirty="0">
                <a:latin typeface="Times New Roman"/>
                <a:cs typeface="Times New Roman"/>
              </a:rPr>
              <a:t>set</a:t>
            </a:r>
            <a:r>
              <a:rPr sz="2259" spc="-11" dirty="0">
                <a:latin typeface="Times New Roman"/>
                <a:cs typeface="Times New Roman"/>
              </a:rPr>
              <a:t> </a:t>
            </a:r>
            <a:r>
              <a:rPr sz="2259" i="1" dirty="0">
                <a:latin typeface="Times New Roman"/>
                <a:cs typeface="Times New Roman"/>
              </a:rPr>
              <a:t>P</a:t>
            </a:r>
            <a:r>
              <a:rPr sz="2259" i="1" spc="-28" dirty="0">
                <a:latin typeface="Times New Roman"/>
                <a:cs typeface="Times New Roman"/>
              </a:rPr>
              <a:t> </a:t>
            </a:r>
            <a:r>
              <a:rPr sz="2259" dirty="0">
                <a:latin typeface="Times New Roman"/>
                <a:cs typeface="Times New Roman"/>
              </a:rPr>
              <a:t>of</a:t>
            </a:r>
            <a:r>
              <a:rPr sz="2259" spc="-28" dirty="0">
                <a:latin typeface="Times New Roman"/>
                <a:cs typeface="Times New Roman"/>
              </a:rPr>
              <a:t> </a:t>
            </a:r>
            <a:r>
              <a:rPr sz="2259" i="1" dirty="0">
                <a:latin typeface="Times New Roman"/>
                <a:cs typeface="Times New Roman"/>
              </a:rPr>
              <a:t>n</a:t>
            </a:r>
            <a:r>
              <a:rPr sz="2259" i="1" spc="-28" dirty="0">
                <a:latin typeface="Times New Roman"/>
                <a:cs typeface="Times New Roman"/>
              </a:rPr>
              <a:t> </a:t>
            </a:r>
            <a:r>
              <a:rPr sz="2259" dirty="0">
                <a:latin typeface="Times New Roman"/>
                <a:cs typeface="Times New Roman"/>
              </a:rPr>
              <a:t>points</a:t>
            </a:r>
            <a:r>
              <a:rPr sz="2259" spc="-28" dirty="0">
                <a:latin typeface="Times New Roman"/>
                <a:cs typeface="Times New Roman"/>
              </a:rPr>
              <a:t> </a:t>
            </a:r>
            <a:r>
              <a:rPr sz="2259" dirty="0">
                <a:latin typeface="Times New Roman"/>
                <a:cs typeface="Times New Roman"/>
              </a:rPr>
              <a:t>in</a:t>
            </a:r>
            <a:r>
              <a:rPr sz="2259" spc="-25" dirty="0">
                <a:latin typeface="Times New Roman"/>
                <a:cs typeface="Times New Roman"/>
              </a:rPr>
              <a:t> </a:t>
            </a:r>
            <a:r>
              <a:rPr sz="2259" i="1" spc="-18" dirty="0">
                <a:latin typeface="Times New Roman"/>
                <a:cs typeface="Times New Roman"/>
              </a:rPr>
              <a:t>R</a:t>
            </a:r>
            <a:r>
              <a:rPr sz="2224" i="1" spc="-26" baseline="31746" dirty="0">
                <a:latin typeface="Times New Roman"/>
                <a:cs typeface="Times New Roman"/>
              </a:rPr>
              <a:t>d</a:t>
            </a:r>
            <a:endParaRPr sz="2224" baseline="31746" dirty="0">
              <a:latin typeface="Times New Roman"/>
              <a:cs typeface="Times New Roman"/>
            </a:endParaRPr>
          </a:p>
          <a:p>
            <a:pPr marL="225468" indent="-198573">
              <a:spcBef>
                <a:spcPts val="452"/>
              </a:spcBef>
              <a:buFont typeface="Arial"/>
              <a:buChar char="•"/>
              <a:tabLst>
                <a:tab pos="225468" algn="l"/>
                <a:tab pos="6254832" algn="l"/>
              </a:tabLst>
            </a:pPr>
            <a:r>
              <a:rPr sz="2259" dirty="0">
                <a:latin typeface="Times New Roman"/>
                <a:cs typeface="Times New Roman"/>
              </a:rPr>
              <a:t>Goal:</a:t>
            </a:r>
            <a:r>
              <a:rPr sz="2259" spc="-49" dirty="0">
                <a:latin typeface="Times New Roman"/>
                <a:cs typeface="Times New Roman"/>
              </a:rPr>
              <a:t> </a:t>
            </a:r>
            <a:r>
              <a:rPr sz="2259" dirty="0">
                <a:latin typeface="Times New Roman"/>
                <a:cs typeface="Times New Roman"/>
              </a:rPr>
              <a:t>a</a:t>
            </a:r>
            <a:r>
              <a:rPr sz="2259" spc="-46" dirty="0">
                <a:latin typeface="Times New Roman"/>
                <a:cs typeface="Times New Roman"/>
              </a:rPr>
              <a:t> </a:t>
            </a:r>
            <a:r>
              <a:rPr sz="2259" dirty="0">
                <a:latin typeface="Times New Roman"/>
                <a:cs typeface="Times New Roman"/>
              </a:rPr>
              <a:t>data</a:t>
            </a:r>
            <a:r>
              <a:rPr sz="2259" spc="-46" dirty="0">
                <a:latin typeface="Times New Roman"/>
                <a:cs typeface="Times New Roman"/>
              </a:rPr>
              <a:t> </a:t>
            </a:r>
            <a:r>
              <a:rPr sz="2259" dirty="0">
                <a:latin typeface="Times New Roman"/>
                <a:cs typeface="Times New Roman"/>
              </a:rPr>
              <a:t>structure,</a:t>
            </a:r>
            <a:r>
              <a:rPr sz="2259" spc="-42" dirty="0">
                <a:latin typeface="Times New Roman"/>
                <a:cs typeface="Times New Roman"/>
              </a:rPr>
              <a:t> </a:t>
            </a:r>
            <a:r>
              <a:rPr sz="2259" dirty="0">
                <a:latin typeface="Times New Roman"/>
                <a:cs typeface="Times New Roman"/>
              </a:rPr>
              <a:t>which</a:t>
            </a:r>
            <a:r>
              <a:rPr sz="2259" spc="-42" dirty="0">
                <a:latin typeface="Times New Roman"/>
                <a:cs typeface="Times New Roman"/>
              </a:rPr>
              <a:t> </a:t>
            </a:r>
            <a:r>
              <a:rPr sz="2259" dirty="0">
                <a:latin typeface="Times New Roman"/>
                <a:cs typeface="Times New Roman"/>
              </a:rPr>
              <a:t>given</a:t>
            </a:r>
            <a:r>
              <a:rPr sz="2259" spc="-46" dirty="0">
                <a:latin typeface="Times New Roman"/>
                <a:cs typeface="Times New Roman"/>
              </a:rPr>
              <a:t> </a:t>
            </a:r>
            <a:r>
              <a:rPr sz="2259" dirty="0">
                <a:latin typeface="Times New Roman"/>
                <a:cs typeface="Times New Roman"/>
              </a:rPr>
              <a:t>a</a:t>
            </a:r>
            <a:r>
              <a:rPr sz="2259" spc="-46" dirty="0">
                <a:latin typeface="Times New Roman"/>
                <a:cs typeface="Times New Roman"/>
              </a:rPr>
              <a:t> </a:t>
            </a:r>
            <a:r>
              <a:rPr sz="2259" dirty="0">
                <a:latin typeface="Times New Roman"/>
                <a:cs typeface="Times New Roman"/>
              </a:rPr>
              <a:t>query</a:t>
            </a:r>
            <a:r>
              <a:rPr sz="2259" spc="-42" dirty="0">
                <a:latin typeface="Times New Roman"/>
                <a:cs typeface="Times New Roman"/>
              </a:rPr>
              <a:t> </a:t>
            </a:r>
            <a:r>
              <a:rPr sz="2259" dirty="0">
                <a:latin typeface="Times New Roman"/>
                <a:cs typeface="Times New Roman"/>
              </a:rPr>
              <a:t>point</a:t>
            </a:r>
            <a:r>
              <a:rPr sz="2259" spc="-32" dirty="0">
                <a:latin typeface="Times New Roman"/>
                <a:cs typeface="Times New Roman"/>
              </a:rPr>
              <a:t> </a:t>
            </a:r>
            <a:r>
              <a:rPr sz="2259" i="1" spc="-18" dirty="0">
                <a:latin typeface="Times New Roman"/>
                <a:cs typeface="Times New Roman"/>
              </a:rPr>
              <a:t>q</a:t>
            </a:r>
            <a:r>
              <a:rPr sz="2259" spc="-18" dirty="0">
                <a:latin typeface="Times New Roman"/>
                <a:cs typeface="Times New Roman"/>
              </a:rPr>
              <a:t>,</a:t>
            </a:r>
            <a:r>
              <a:rPr sz="2259" dirty="0">
                <a:latin typeface="Times New Roman"/>
                <a:cs typeface="Times New Roman"/>
              </a:rPr>
              <a:t>	finds</a:t>
            </a:r>
            <a:r>
              <a:rPr sz="2259" spc="-18" dirty="0">
                <a:latin typeface="Times New Roman"/>
                <a:cs typeface="Times New Roman"/>
              </a:rPr>
              <a:t> the</a:t>
            </a:r>
            <a:endParaRPr sz="2259" dirty="0">
              <a:latin typeface="Times New Roman"/>
              <a:cs typeface="Times New Roman"/>
            </a:endParaRPr>
          </a:p>
          <a:p>
            <a:pPr marL="225916">
              <a:tabLst>
                <a:tab pos="2310262" algn="l"/>
              </a:tabLst>
            </a:pPr>
            <a:r>
              <a:rPr sz="2259" i="1" spc="-7" dirty="0">
                <a:latin typeface="Times New Roman"/>
                <a:cs typeface="Times New Roman"/>
              </a:rPr>
              <a:t>nearest</a:t>
            </a:r>
            <a:r>
              <a:rPr sz="2259" i="1" spc="-124" dirty="0">
                <a:latin typeface="Times New Roman"/>
                <a:cs typeface="Times New Roman"/>
              </a:rPr>
              <a:t> </a:t>
            </a:r>
            <a:r>
              <a:rPr sz="2259" i="1" spc="-7" dirty="0">
                <a:latin typeface="Times New Roman"/>
                <a:cs typeface="Times New Roman"/>
              </a:rPr>
              <a:t>neighbor</a:t>
            </a:r>
            <a:r>
              <a:rPr sz="2259" i="1" dirty="0">
                <a:latin typeface="Times New Roman"/>
                <a:cs typeface="Times New Roman"/>
              </a:rPr>
              <a:t>	p</a:t>
            </a:r>
            <a:r>
              <a:rPr sz="2259" i="1" spc="-11" dirty="0">
                <a:latin typeface="Times New Roman"/>
                <a:cs typeface="Times New Roman"/>
              </a:rPr>
              <a:t> </a:t>
            </a:r>
            <a:r>
              <a:rPr sz="2259" dirty="0">
                <a:latin typeface="Times New Roman"/>
                <a:cs typeface="Times New Roman"/>
              </a:rPr>
              <a:t>of</a:t>
            </a:r>
            <a:r>
              <a:rPr sz="2259" spc="-4" dirty="0">
                <a:latin typeface="Times New Roman"/>
                <a:cs typeface="Times New Roman"/>
              </a:rPr>
              <a:t> </a:t>
            </a:r>
            <a:r>
              <a:rPr sz="2259" i="1" dirty="0">
                <a:latin typeface="Times New Roman"/>
                <a:cs typeface="Times New Roman"/>
              </a:rPr>
              <a:t>q</a:t>
            </a:r>
            <a:r>
              <a:rPr sz="2259" i="1" spc="-4" dirty="0">
                <a:latin typeface="Times New Roman"/>
                <a:cs typeface="Times New Roman"/>
              </a:rPr>
              <a:t> </a:t>
            </a:r>
            <a:r>
              <a:rPr sz="2259" dirty="0">
                <a:latin typeface="Times New Roman"/>
                <a:cs typeface="Times New Roman"/>
              </a:rPr>
              <a:t>in</a:t>
            </a:r>
            <a:r>
              <a:rPr sz="2259" spc="-4" dirty="0">
                <a:latin typeface="Times New Roman"/>
                <a:cs typeface="Times New Roman"/>
              </a:rPr>
              <a:t> </a:t>
            </a:r>
            <a:r>
              <a:rPr sz="2259" i="1" spc="-35" dirty="0">
                <a:latin typeface="Times New Roman"/>
                <a:cs typeface="Times New Roman"/>
              </a:rPr>
              <a:t>P</a:t>
            </a:r>
            <a:endParaRPr sz="2259" dirty="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0070" y="4501396"/>
            <a:ext cx="154976" cy="1142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18012" y="4017302"/>
            <a:ext cx="154976" cy="1142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24984" y="4286243"/>
            <a:ext cx="154976" cy="1142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326729" y="4567869"/>
            <a:ext cx="125506" cy="269765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>
              <a:spcBef>
                <a:spcPts val="71"/>
              </a:spcBef>
            </a:pPr>
            <a:r>
              <a:rPr sz="1694" spc="-35" dirty="0">
                <a:latin typeface="Times New Roman"/>
                <a:cs typeface="Times New Roman"/>
              </a:rPr>
              <a:t>q</a:t>
            </a:r>
            <a:endParaRPr sz="1694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05771" y="4352716"/>
            <a:ext cx="125506" cy="269765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>
              <a:spcBef>
                <a:spcPts val="71"/>
              </a:spcBef>
            </a:pPr>
            <a:r>
              <a:rPr sz="1694" spc="-35" dirty="0">
                <a:latin typeface="Times New Roman"/>
                <a:cs typeface="Times New Roman"/>
              </a:rPr>
              <a:t>p</a:t>
            </a:r>
            <a:endParaRPr sz="1694" dirty="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95624" y="3640786"/>
            <a:ext cx="154976" cy="1142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92130" y="4716549"/>
            <a:ext cx="154976" cy="1142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62770" y="5093065"/>
            <a:ext cx="154976" cy="1142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69760" y="5254430"/>
            <a:ext cx="154976" cy="114299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2568322" y="4173196"/>
            <a:ext cx="1554032" cy="227704"/>
            <a:chOff x="3460655" y="4483278"/>
            <a:chExt cx="2201545" cy="322580"/>
          </a:xfrm>
        </p:grpSpPr>
        <p:sp>
          <p:nvSpPr>
            <p:cNvPr id="13" name="object 13"/>
            <p:cNvSpPr/>
            <p:nvPr/>
          </p:nvSpPr>
          <p:spPr>
            <a:xfrm>
              <a:off x="3465417" y="4503615"/>
              <a:ext cx="2148840" cy="297180"/>
            </a:xfrm>
            <a:custGeom>
              <a:avLst/>
              <a:gdLst/>
              <a:ahLst/>
              <a:cxnLst/>
              <a:rect l="l" t="t" r="r" b="b"/>
              <a:pathLst>
                <a:path w="2148840" h="297179">
                  <a:moveTo>
                    <a:pt x="0" y="296974"/>
                  </a:moveTo>
                  <a:lnTo>
                    <a:pt x="214867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11938" y="4488040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299" y="31149"/>
                  </a:moveTo>
                  <a:lnTo>
                    <a:pt x="0" y="0"/>
                  </a:lnTo>
                  <a:lnTo>
                    <a:pt x="44974" y="9649"/>
                  </a:lnTo>
                  <a:lnTo>
                    <a:pt x="4299" y="311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611938" y="4488040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4299" y="31149"/>
                  </a:moveTo>
                  <a:lnTo>
                    <a:pt x="44974" y="9649"/>
                  </a:lnTo>
                  <a:lnTo>
                    <a:pt x="0" y="0"/>
                  </a:lnTo>
                  <a:lnTo>
                    <a:pt x="4299" y="311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-222829" y="-293365"/>
            <a:ext cx="8619407" cy="1042547"/>
          </a:xfrm>
          <a:prstGeom prst="rect">
            <a:avLst/>
          </a:prstGeom>
        </p:spPr>
        <p:txBody>
          <a:bodyPr vert="horz" wrap="square" lIns="0" tIns="666704" rIns="0" bIns="0" rtlCol="0">
            <a:spAutoFit/>
          </a:bodyPr>
          <a:lstStyle/>
          <a:p>
            <a:pPr marL="1618170">
              <a:spcBef>
                <a:spcPts val="71"/>
              </a:spcBef>
            </a:pP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Graphical</a:t>
            </a:r>
            <a:r>
              <a:rPr sz="2400" spc="-53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analysis</a:t>
            </a:r>
            <a:r>
              <a:rPr sz="2400" spc="-49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of</a:t>
            </a:r>
            <a:r>
              <a:rPr sz="2400" spc="-49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K</a:t>
            </a:r>
            <a:r>
              <a:rPr sz="2400" spc="-53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spc="-7" dirty="0">
                <a:solidFill>
                  <a:srgbClr val="FF0000"/>
                </a:solidFill>
                <a:latin typeface="Carlito"/>
                <a:cs typeface="Carlito"/>
              </a:rPr>
              <a:t>nearest</a:t>
            </a:r>
            <a:r>
              <a:rPr sz="2400" spc="-49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Neighbour</a:t>
            </a:r>
            <a:r>
              <a:rPr sz="2400" spc="-49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spc="-7" dirty="0">
                <a:solidFill>
                  <a:srgbClr val="FF0000"/>
                </a:solidFill>
                <a:latin typeface="Carlito"/>
                <a:cs typeface="Carlito"/>
              </a:rPr>
              <a:t>Technique</a:t>
            </a:r>
            <a:endParaRPr sz="24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41992947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4394" y="2245656"/>
            <a:ext cx="7635055" cy="25695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12818" y="4836810"/>
            <a:ext cx="7158318" cy="530477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56479" marR="3586" indent="-47962">
              <a:spcBef>
                <a:spcPts val="71"/>
              </a:spcBef>
            </a:pPr>
            <a:r>
              <a:rPr sz="1694" spc="-28" dirty="0">
                <a:latin typeface="Carlito"/>
                <a:cs typeface="Carlito"/>
              </a:rPr>
              <a:t>K-</a:t>
            </a:r>
            <a:r>
              <a:rPr sz="1694" spc="-7" dirty="0">
                <a:latin typeface="Carlito"/>
                <a:cs typeface="Carlito"/>
              </a:rPr>
              <a:t>nearest</a:t>
            </a:r>
            <a:r>
              <a:rPr sz="1694" spc="-42" dirty="0">
                <a:latin typeface="Carlito"/>
                <a:cs typeface="Carlito"/>
              </a:rPr>
              <a:t> </a:t>
            </a:r>
            <a:r>
              <a:rPr sz="1694" spc="-7" dirty="0">
                <a:latin typeface="Carlito"/>
                <a:cs typeface="Carlito"/>
              </a:rPr>
              <a:t>neighbors</a:t>
            </a:r>
            <a:r>
              <a:rPr sz="1694" spc="-39" dirty="0">
                <a:latin typeface="Carlito"/>
                <a:cs typeface="Carlito"/>
              </a:rPr>
              <a:t> </a:t>
            </a:r>
            <a:r>
              <a:rPr sz="1694" dirty="0">
                <a:latin typeface="Carlito"/>
                <a:cs typeface="Carlito"/>
              </a:rPr>
              <a:t>of</a:t>
            </a:r>
            <a:r>
              <a:rPr sz="1694" spc="-39" dirty="0">
                <a:latin typeface="Carlito"/>
                <a:cs typeface="Carlito"/>
              </a:rPr>
              <a:t> </a:t>
            </a:r>
            <a:r>
              <a:rPr sz="1694" dirty="0">
                <a:latin typeface="Carlito"/>
                <a:cs typeface="Carlito"/>
              </a:rPr>
              <a:t>a</a:t>
            </a:r>
            <a:r>
              <a:rPr sz="1694" spc="-39" dirty="0">
                <a:latin typeface="Carlito"/>
                <a:cs typeface="Carlito"/>
              </a:rPr>
              <a:t> </a:t>
            </a:r>
            <a:r>
              <a:rPr sz="1694" spc="-7" dirty="0">
                <a:latin typeface="Carlito"/>
                <a:cs typeface="Carlito"/>
              </a:rPr>
              <a:t>record</a:t>
            </a:r>
            <a:r>
              <a:rPr sz="1694" spc="-42" dirty="0">
                <a:latin typeface="Carlito"/>
                <a:cs typeface="Carlito"/>
              </a:rPr>
              <a:t> </a:t>
            </a:r>
            <a:r>
              <a:rPr sz="1694" dirty="0">
                <a:latin typeface="Carlito"/>
                <a:cs typeface="Carlito"/>
              </a:rPr>
              <a:t>x</a:t>
            </a:r>
            <a:r>
              <a:rPr sz="1694" spc="-39" dirty="0">
                <a:latin typeface="Carlito"/>
                <a:cs typeface="Carlito"/>
              </a:rPr>
              <a:t> </a:t>
            </a:r>
            <a:r>
              <a:rPr sz="1694" dirty="0">
                <a:latin typeface="Carlito"/>
                <a:cs typeface="Carlito"/>
              </a:rPr>
              <a:t>are</a:t>
            </a:r>
            <a:r>
              <a:rPr sz="1694" spc="-39" dirty="0">
                <a:latin typeface="Carlito"/>
                <a:cs typeface="Carlito"/>
              </a:rPr>
              <a:t> </a:t>
            </a:r>
            <a:r>
              <a:rPr sz="1694" dirty="0">
                <a:latin typeface="Carlito"/>
                <a:cs typeface="Carlito"/>
              </a:rPr>
              <a:t>data</a:t>
            </a:r>
            <a:r>
              <a:rPr sz="1694" spc="-39" dirty="0">
                <a:latin typeface="Carlito"/>
                <a:cs typeface="Carlito"/>
              </a:rPr>
              <a:t> </a:t>
            </a:r>
            <a:r>
              <a:rPr sz="1694" dirty="0">
                <a:latin typeface="Carlito"/>
                <a:cs typeface="Carlito"/>
              </a:rPr>
              <a:t>points</a:t>
            </a:r>
            <a:r>
              <a:rPr sz="1694" spc="-39" dirty="0">
                <a:latin typeface="Carlito"/>
                <a:cs typeface="Carlito"/>
              </a:rPr>
              <a:t> </a:t>
            </a:r>
            <a:r>
              <a:rPr sz="1694" dirty="0">
                <a:latin typeface="Carlito"/>
                <a:cs typeface="Carlito"/>
              </a:rPr>
              <a:t>that</a:t>
            </a:r>
            <a:r>
              <a:rPr sz="1694" spc="-42" dirty="0">
                <a:latin typeface="Carlito"/>
                <a:cs typeface="Carlito"/>
              </a:rPr>
              <a:t> </a:t>
            </a:r>
            <a:r>
              <a:rPr sz="1694" dirty="0">
                <a:latin typeface="Carlito"/>
                <a:cs typeface="Carlito"/>
              </a:rPr>
              <a:t>have</a:t>
            </a:r>
            <a:r>
              <a:rPr sz="1694" spc="-39" dirty="0">
                <a:latin typeface="Carlito"/>
                <a:cs typeface="Carlito"/>
              </a:rPr>
              <a:t> </a:t>
            </a:r>
            <a:r>
              <a:rPr sz="1694" dirty="0">
                <a:latin typeface="Carlito"/>
                <a:cs typeface="Carlito"/>
              </a:rPr>
              <a:t>the</a:t>
            </a:r>
            <a:r>
              <a:rPr sz="1694" spc="-39" dirty="0">
                <a:latin typeface="Carlito"/>
                <a:cs typeface="Carlito"/>
              </a:rPr>
              <a:t> </a:t>
            </a:r>
            <a:r>
              <a:rPr sz="1694" dirty="0">
                <a:latin typeface="Carlito"/>
                <a:cs typeface="Carlito"/>
              </a:rPr>
              <a:t>k</a:t>
            </a:r>
            <a:r>
              <a:rPr sz="1694" spc="-39" dirty="0">
                <a:latin typeface="Carlito"/>
                <a:cs typeface="Carlito"/>
              </a:rPr>
              <a:t> </a:t>
            </a:r>
            <a:r>
              <a:rPr sz="1694" dirty="0">
                <a:latin typeface="Carlito"/>
                <a:cs typeface="Carlito"/>
              </a:rPr>
              <a:t>smallest</a:t>
            </a:r>
            <a:r>
              <a:rPr sz="1694" spc="-11" dirty="0">
                <a:latin typeface="Carlito"/>
                <a:cs typeface="Carlito"/>
              </a:rPr>
              <a:t> </a:t>
            </a:r>
            <a:r>
              <a:rPr sz="1694" spc="-7" dirty="0">
                <a:latin typeface="Carlito"/>
                <a:cs typeface="Carlito"/>
              </a:rPr>
              <a:t>distance </a:t>
            </a:r>
            <a:r>
              <a:rPr sz="1694" dirty="0">
                <a:latin typeface="Carlito"/>
                <a:cs typeface="Carlito"/>
              </a:rPr>
              <a:t>to</a:t>
            </a:r>
            <a:r>
              <a:rPr sz="1694" spc="-28" dirty="0">
                <a:latin typeface="Carlito"/>
                <a:cs typeface="Carlito"/>
              </a:rPr>
              <a:t> </a:t>
            </a:r>
            <a:r>
              <a:rPr sz="1694" spc="-35" dirty="0">
                <a:latin typeface="Carlito"/>
                <a:cs typeface="Carlito"/>
              </a:rPr>
              <a:t>x</a:t>
            </a:r>
            <a:endParaRPr sz="1694">
              <a:latin typeface="Carlito"/>
              <a:cs typeface="Carli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2730" y="1202167"/>
            <a:ext cx="5809129" cy="920992"/>
          </a:xfrm>
          <a:prstGeom prst="rect">
            <a:avLst/>
          </a:prstGeom>
        </p:spPr>
        <p:txBody>
          <a:bodyPr vert="horz" wrap="square" lIns="0" tIns="309470" rIns="0" bIns="0" rtlCol="0">
            <a:spAutoFit/>
          </a:bodyPr>
          <a:lstStyle/>
          <a:p>
            <a:pPr marL="2857123">
              <a:spcBef>
                <a:spcPts val="71"/>
              </a:spcBef>
            </a:pPr>
            <a:r>
              <a:rPr sz="1977" dirty="0">
                <a:solidFill>
                  <a:srgbClr val="FF0000"/>
                </a:solidFill>
                <a:latin typeface="Carlito"/>
                <a:cs typeface="Carlito"/>
              </a:rPr>
              <a:t>Definition</a:t>
            </a:r>
            <a:r>
              <a:rPr sz="1977" spc="-49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977" dirty="0">
                <a:solidFill>
                  <a:srgbClr val="FF0000"/>
                </a:solidFill>
                <a:latin typeface="Carlito"/>
                <a:cs typeface="Carlito"/>
              </a:rPr>
              <a:t>of</a:t>
            </a:r>
            <a:r>
              <a:rPr sz="1977" spc="-49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977" spc="-7" dirty="0">
                <a:solidFill>
                  <a:srgbClr val="FF0000"/>
                </a:solidFill>
                <a:latin typeface="Carlito"/>
                <a:cs typeface="Carlito"/>
              </a:rPr>
              <a:t>Nearest</a:t>
            </a:r>
            <a:r>
              <a:rPr sz="1977" spc="-46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977" spc="-7" dirty="0">
                <a:solidFill>
                  <a:srgbClr val="FF0000"/>
                </a:solidFill>
                <a:latin typeface="Carlito"/>
                <a:cs typeface="Carlito"/>
              </a:rPr>
              <a:t>Neighbor</a:t>
            </a:r>
            <a:endParaRPr sz="1977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23566170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7803" y="1174001"/>
            <a:ext cx="8619407" cy="863790"/>
          </a:xfrm>
          <a:prstGeom prst="rect">
            <a:avLst/>
          </a:prstGeom>
        </p:spPr>
        <p:txBody>
          <a:bodyPr vert="horz" wrap="square" lIns="0" tIns="581116" rIns="0" bIns="0" rtlCol="0">
            <a:spAutoFit/>
          </a:bodyPr>
          <a:lstStyle/>
          <a:p>
            <a:pPr marL="3068247">
              <a:spcBef>
                <a:spcPts val="71"/>
              </a:spcBef>
            </a:pPr>
            <a:r>
              <a:rPr spc="-7" dirty="0"/>
              <a:t>1-Nearest</a:t>
            </a:r>
            <a:r>
              <a:rPr spc="-141" dirty="0"/>
              <a:t> </a:t>
            </a:r>
            <a:r>
              <a:rPr spc="-7" dirty="0"/>
              <a:t>Neighbor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680226" y="4501397"/>
            <a:ext cx="303455" cy="114300"/>
            <a:chOff x="5035852" y="4948227"/>
            <a:chExt cx="429895" cy="161925"/>
          </a:xfrm>
        </p:grpSpPr>
        <p:sp>
          <p:nvSpPr>
            <p:cNvPr id="4" name="object 4"/>
            <p:cNvSpPr/>
            <p:nvPr/>
          </p:nvSpPr>
          <p:spPr>
            <a:xfrm>
              <a:off x="5040614" y="4952990"/>
              <a:ext cx="420370" cy="152400"/>
            </a:xfrm>
            <a:custGeom>
              <a:avLst/>
              <a:gdLst/>
              <a:ahLst/>
              <a:cxnLst/>
              <a:rect l="l" t="t" r="r" b="b"/>
              <a:pathLst>
                <a:path w="420370" h="152400">
                  <a:moveTo>
                    <a:pt x="210024" y="152399"/>
                  </a:moveTo>
                  <a:lnTo>
                    <a:pt x="143638" y="148514"/>
                  </a:lnTo>
                  <a:lnTo>
                    <a:pt x="85984" y="137694"/>
                  </a:lnTo>
                  <a:lnTo>
                    <a:pt x="40520" y="121198"/>
                  </a:lnTo>
                  <a:lnTo>
                    <a:pt x="0" y="76199"/>
                  </a:lnTo>
                  <a:lnTo>
                    <a:pt x="10706" y="52118"/>
                  </a:lnTo>
                  <a:lnTo>
                    <a:pt x="40520" y="31201"/>
                  </a:lnTo>
                  <a:lnTo>
                    <a:pt x="85984" y="14704"/>
                  </a:lnTo>
                  <a:lnTo>
                    <a:pt x="143638" y="3885"/>
                  </a:lnTo>
                  <a:lnTo>
                    <a:pt x="210024" y="0"/>
                  </a:lnTo>
                  <a:lnTo>
                    <a:pt x="276411" y="3885"/>
                  </a:lnTo>
                  <a:lnTo>
                    <a:pt x="334065" y="14704"/>
                  </a:lnTo>
                  <a:lnTo>
                    <a:pt x="379528" y="31201"/>
                  </a:lnTo>
                  <a:lnTo>
                    <a:pt x="409342" y="52118"/>
                  </a:lnTo>
                  <a:lnTo>
                    <a:pt x="420049" y="76199"/>
                  </a:lnTo>
                  <a:lnTo>
                    <a:pt x="409342" y="100281"/>
                  </a:lnTo>
                  <a:lnTo>
                    <a:pt x="379528" y="121198"/>
                  </a:lnTo>
                  <a:lnTo>
                    <a:pt x="334065" y="137694"/>
                  </a:lnTo>
                  <a:lnTo>
                    <a:pt x="276411" y="148514"/>
                  </a:lnTo>
                  <a:lnTo>
                    <a:pt x="210024" y="152399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040614" y="4952989"/>
              <a:ext cx="420370" cy="152400"/>
            </a:xfrm>
            <a:custGeom>
              <a:avLst/>
              <a:gdLst/>
              <a:ahLst/>
              <a:cxnLst/>
              <a:rect l="l" t="t" r="r" b="b"/>
              <a:pathLst>
                <a:path w="420370" h="152400">
                  <a:moveTo>
                    <a:pt x="0" y="76199"/>
                  </a:moveTo>
                  <a:lnTo>
                    <a:pt x="10706" y="52118"/>
                  </a:lnTo>
                  <a:lnTo>
                    <a:pt x="40520" y="31201"/>
                  </a:lnTo>
                  <a:lnTo>
                    <a:pt x="85984" y="14704"/>
                  </a:lnTo>
                  <a:lnTo>
                    <a:pt x="143638" y="3885"/>
                  </a:lnTo>
                  <a:lnTo>
                    <a:pt x="210024" y="0"/>
                  </a:lnTo>
                  <a:lnTo>
                    <a:pt x="276411" y="3885"/>
                  </a:lnTo>
                  <a:lnTo>
                    <a:pt x="334065" y="14704"/>
                  </a:lnTo>
                  <a:lnTo>
                    <a:pt x="379528" y="31201"/>
                  </a:lnTo>
                  <a:lnTo>
                    <a:pt x="420049" y="76199"/>
                  </a:lnTo>
                  <a:lnTo>
                    <a:pt x="379528" y="121198"/>
                  </a:lnTo>
                  <a:lnTo>
                    <a:pt x="334065" y="137694"/>
                  </a:lnTo>
                  <a:lnTo>
                    <a:pt x="276411" y="148514"/>
                  </a:lnTo>
                  <a:lnTo>
                    <a:pt x="210024" y="152399"/>
                  </a:lnTo>
                  <a:lnTo>
                    <a:pt x="143638" y="148514"/>
                  </a:lnTo>
                  <a:lnTo>
                    <a:pt x="85984" y="137694"/>
                  </a:lnTo>
                  <a:lnTo>
                    <a:pt x="40520" y="121198"/>
                  </a:lnTo>
                  <a:lnTo>
                    <a:pt x="10706" y="100281"/>
                  </a:lnTo>
                  <a:lnTo>
                    <a:pt x="0" y="761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4347372" y="2995329"/>
            <a:ext cx="1267161" cy="921124"/>
            <a:chOff x="5980975" y="2814631"/>
            <a:chExt cx="1795145" cy="1304925"/>
          </a:xfrm>
        </p:grpSpPr>
        <p:sp>
          <p:nvSpPr>
            <p:cNvPr id="7" name="object 7"/>
            <p:cNvSpPr/>
            <p:nvPr/>
          </p:nvSpPr>
          <p:spPr>
            <a:xfrm>
              <a:off x="5985738" y="2819394"/>
              <a:ext cx="1785620" cy="1295400"/>
            </a:xfrm>
            <a:custGeom>
              <a:avLst/>
              <a:gdLst/>
              <a:ahLst/>
              <a:cxnLst/>
              <a:rect l="l" t="t" r="r" b="b"/>
              <a:pathLst>
                <a:path w="1785620" h="1295400">
                  <a:moveTo>
                    <a:pt x="892598" y="1295397"/>
                  </a:moveTo>
                  <a:lnTo>
                    <a:pt x="836148" y="1294123"/>
                  </a:lnTo>
                  <a:lnTo>
                    <a:pt x="780631" y="1290351"/>
                  </a:lnTo>
                  <a:lnTo>
                    <a:pt x="726152" y="1284156"/>
                  </a:lnTo>
                  <a:lnTo>
                    <a:pt x="672815" y="1275616"/>
                  </a:lnTo>
                  <a:lnTo>
                    <a:pt x="620725" y="1264806"/>
                  </a:lnTo>
                  <a:lnTo>
                    <a:pt x="569986" y="1251801"/>
                  </a:lnTo>
                  <a:lnTo>
                    <a:pt x="520703" y="1236677"/>
                  </a:lnTo>
                  <a:lnTo>
                    <a:pt x="472980" y="1219511"/>
                  </a:lnTo>
                  <a:lnTo>
                    <a:pt x="426923" y="1200378"/>
                  </a:lnTo>
                  <a:lnTo>
                    <a:pt x="382635" y="1179354"/>
                  </a:lnTo>
                  <a:lnTo>
                    <a:pt x="340221" y="1156514"/>
                  </a:lnTo>
                  <a:lnTo>
                    <a:pt x="299785" y="1131936"/>
                  </a:lnTo>
                  <a:lnTo>
                    <a:pt x="261433" y="1105694"/>
                  </a:lnTo>
                  <a:lnTo>
                    <a:pt x="225269" y="1077865"/>
                  </a:lnTo>
                  <a:lnTo>
                    <a:pt x="191397" y="1048524"/>
                  </a:lnTo>
                  <a:lnTo>
                    <a:pt x="159922" y="1017747"/>
                  </a:lnTo>
                  <a:lnTo>
                    <a:pt x="130948" y="985610"/>
                  </a:lnTo>
                  <a:lnTo>
                    <a:pt x="104580" y="952189"/>
                  </a:lnTo>
                  <a:lnTo>
                    <a:pt x="80923" y="917560"/>
                  </a:lnTo>
                  <a:lnTo>
                    <a:pt x="60081" y="881799"/>
                  </a:lnTo>
                  <a:lnTo>
                    <a:pt x="42158" y="844981"/>
                  </a:lnTo>
                  <a:lnTo>
                    <a:pt x="27260" y="807182"/>
                  </a:lnTo>
                  <a:lnTo>
                    <a:pt x="15490" y="768478"/>
                  </a:lnTo>
                  <a:lnTo>
                    <a:pt x="6954" y="728946"/>
                  </a:lnTo>
                  <a:lnTo>
                    <a:pt x="1756" y="688661"/>
                  </a:lnTo>
                  <a:lnTo>
                    <a:pt x="0" y="647698"/>
                  </a:lnTo>
                  <a:lnTo>
                    <a:pt x="1756" y="606736"/>
                  </a:lnTo>
                  <a:lnTo>
                    <a:pt x="6954" y="566450"/>
                  </a:lnTo>
                  <a:lnTo>
                    <a:pt x="15490" y="526918"/>
                  </a:lnTo>
                  <a:lnTo>
                    <a:pt x="27260" y="488215"/>
                  </a:lnTo>
                  <a:lnTo>
                    <a:pt x="42158" y="450416"/>
                  </a:lnTo>
                  <a:lnTo>
                    <a:pt x="60081" y="413598"/>
                  </a:lnTo>
                  <a:lnTo>
                    <a:pt x="80923" y="377836"/>
                  </a:lnTo>
                  <a:lnTo>
                    <a:pt x="104580" y="343207"/>
                  </a:lnTo>
                  <a:lnTo>
                    <a:pt x="130948" y="309786"/>
                  </a:lnTo>
                  <a:lnTo>
                    <a:pt x="159922" y="277650"/>
                  </a:lnTo>
                  <a:lnTo>
                    <a:pt x="191397" y="246873"/>
                  </a:lnTo>
                  <a:lnTo>
                    <a:pt x="225269" y="217532"/>
                  </a:lnTo>
                  <a:lnTo>
                    <a:pt x="261433" y="189702"/>
                  </a:lnTo>
                  <a:lnTo>
                    <a:pt x="299785" y="163460"/>
                  </a:lnTo>
                  <a:lnTo>
                    <a:pt x="340221" y="138882"/>
                  </a:lnTo>
                  <a:lnTo>
                    <a:pt x="382635" y="116043"/>
                  </a:lnTo>
                  <a:lnTo>
                    <a:pt x="426923" y="95019"/>
                  </a:lnTo>
                  <a:lnTo>
                    <a:pt x="472980" y="75886"/>
                  </a:lnTo>
                  <a:lnTo>
                    <a:pt x="520703" y="58719"/>
                  </a:lnTo>
                  <a:lnTo>
                    <a:pt x="569986" y="43596"/>
                  </a:lnTo>
                  <a:lnTo>
                    <a:pt x="620725" y="30591"/>
                  </a:lnTo>
                  <a:lnTo>
                    <a:pt x="672815" y="19780"/>
                  </a:lnTo>
                  <a:lnTo>
                    <a:pt x="726152" y="11240"/>
                  </a:lnTo>
                  <a:lnTo>
                    <a:pt x="780631" y="5046"/>
                  </a:lnTo>
                  <a:lnTo>
                    <a:pt x="836148" y="1274"/>
                  </a:lnTo>
                  <a:lnTo>
                    <a:pt x="892598" y="0"/>
                  </a:lnTo>
                  <a:lnTo>
                    <a:pt x="949048" y="1274"/>
                  </a:lnTo>
                  <a:lnTo>
                    <a:pt x="1004565" y="5046"/>
                  </a:lnTo>
                  <a:lnTo>
                    <a:pt x="1059045" y="11240"/>
                  </a:lnTo>
                  <a:lnTo>
                    <a:pt x="1112382" y="19780"/>
                  </a:lnTo>
                  <a:lnTo>
                    <a:pt x="1164473" y="30591"/>
                  </a:lnTo>
                  <a:lnTo>
                    <a:pt x="1215213" y="43596"/>
                  </a:lnTo>
                  <a:lnTo>
                    <a:pt x="1264497" y="58719"/>
                  </a:lnTo>
                  <a:lnTo>
                    <a:pt x="1312221" y="75886"/>
                  </a:lnTo>
                  <a:lnTo>
                    <a:pt x="1358280" y="95019"/>
                  </a:lnTo>
                  <a:lnTo>
                    <a:pt x="1402569" y="116043"/>
                  </a:lnTo>
                  <a:lnTo>
                    <a:pt x="1444984" y="138882"/>
                  </a:lnTo>
                  <a:lnTo>
                    <a:pt x="1485421" y="163460"/>
                  </a:lnTo>
                  <a:lnTo>
                    <a:pt x="1523775" y="189702"/>
                  </a:lnTo>
                  <a:lnTo>
                    <a:pt x="1559940" y="217532"/>
                  </a:lnTo>
                  <a:lnTo>
                    <a:pt x="1593814" y="246873"/>
                  </a:lnTo>
                  <a:lnTo>
                    <a:pt x="1625290" y="277650"/>
                  </a:lnTo>
                  <a:lnTo>
                    <a:pt x="1654265" y="309786"/>
                  </a:lnTo>
                  <a:lnTo>
                    <a:pt x="1680635" y="343207"/>
                  </a:lnTo>
                  <a:lnTo>
                    <a:pt x="1704293" y="377836"/>
                  </a:lnTo>
                  <a:lnTo>
                    <a:pt x="1725136" y="413598"/>
                  </a:lnTo>
                  <a:lnTo>
                    <a:pt x="1743060" y="450416"/>
                  </a:lnTo>
                  <a:lnTo>
                    <a:pt x="1757959" y="488215"/>
                  </a:lnTo>
                  <a:lnTo>
                    <a:pt x="1769729" y="526918"/>
                  </a:lnTo>
                  <a:lnTo>
                    <a:pt x="1778266" y="566450"/>
                  </a:lnTo>
                  <a:lnTo>
                    <a:pt x="1783465" y="606736"/>
                  </a:lnTo>
                  <a:lnTo>
                    <a:pt x="1785221" y="647698"/>
                  </a:lnTo>
                  <a:lnTo>
                    <a:pt x="1783465" y="688661"/>
                  </a:lnTo>
                  <a:lnTo>
                    <a:pt x="1778266" y="728946"/>
                  </a:lnTo>
                  <a:lnTo>
                    <a:pt x="1769729" y="768478"/>
                  </a:lnTo>
                  <a:lnTo>
                    <a:pt x="1757959" y="807182"/>
                  </a:lnTo>
                  <a:lnTo>
                    <a:pt x="1743060" y="844981"/>
                  </a:lnTo>
                  <a:lnTo>
                    <a:pt x="1725136" y="881799"/>
                  </a:lnTo>
                  <a:lnTo>
                    <a:pt x="1704293" y="917560"/>
                  </a:lnTo>
                  <a:lnTo>
                    <a:pt x="1680635" y="952189"/>
                  </a:lnTo>
                  <a:lnTo>
                    <a:pt x="1654265" y="985610"/>
                  </a:lnTo>
                  <a:lnTo>
                    <a:pt x="1625290" y="1017747"/>
                  </a:lnTo>
                  <a:lnTo>
                    <a:pt x="1593814" y="1048524"/>
                  </a:lnTo>
                  <a:lnTo>
                    <a:pt x="1559940" y="1077865"/>
                  </a:lnTo>
                  <a:lnTo>
                    <a:pt x="1523775" y="1105694"/>
                  </a:lnTo>
                  <a:lnTo>
                    <a:pt x="1485421" y="1131936"/>
                  </a:lnTo>
                  <a:lnTo>
                    <a:pt x="1444984" y="1156514"/>
                  </a:lnTo>
                  <a:lnTo>
                    <a:pt x="1402569" y="1179354"/>
                  </a:lnTo>
                  <a:lnTo>
                    <a:pt x="1358280" y="1200378"/>
                  </a:lnTo>
                  <a:lnTo>
                    <a:pt x="1312221" y="1219511"/>
                  </a:lnTo>
                  <a:lnTo>
                    <a:pt x="1264497" y="1236677"/>
                  </a:lnTo>
                  <a:lnTo>
                    <a:pt x="1215213" y="1251801"/>
                  </a:lnTo>
                  <a:lnTo>
                    <a:pt x="1164473" y="1264806"/>
                  </a:lnTo>
                  <a:lnTo>
                    <a:pt x="1112382" y="1275616"/>
                  </a:lnTo>
                  <a:lnTo>
                    <a:pt x="1059045" y="1284156"/>
                  </a:lnTo>
                  <a:lnTo>
                    <a:pt x="1004565" y="1290351"/>
                  </a:lnTo>
                  <a:lnTo>
                    <a:pt x="949048" y="1294123"/>
                  </a:lnTo>
                  <a:lnTo>
                    <a:pt x="892598" y="1295397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985738" y="2819394"/>
              <a:ext cx="1785620" cy="1295400"/>
            </a:xfrm>
            <a:custGeom>
              <a:avLst/>
              <a:gdLst/>
              <a:ahLst/>
              <a:cxnLst/>
              <a:rect l="l" t="t" r="r" b="b"/>
              <a:pathLst>
                <a:path w="1785620" h="1295400">
                  <a:moveTo>
                    <a:pt x="0" y="647698"/>
                  </a:moveTo>
                  <a:lnTo>
                    <a:pt x="1756" y="606736"/>
                  </a:lnTo>
                  <a:lnTo>
                    <a:pt x="6954" y="566450"/>
                  </a:lnTo>
                  <a:lnTo>
                    <a:pt x="15490" y="526918"/>
                  </a:lnTo>
                  <a:lnTo>
                    <a:pt x="27260" y="488215"/>
                  </a:lnTo>
                  <a:lnTo>
                    <a:pt x="42158" y="450416"/>
                  </a:lnTo>
                  <a:lnTo>
                    <a:pt x="60081" y="413598"/>
                  </a:lnTo>
                  <a:lnTo>
                    <a:pt x="80923" y="377836"/>
                  </a:lnTo>
                  <a:lnTo>
                    <a:pt x="104580" y="343207"/>
                  </a:lnTo>
                  <a:lnTo>
                    <a:pt x="130948" y="309786"/>
                  </a:lnTo>
                  <a:lnTo>
                    <a:pt x="159922" y="277650"/>
                  </a:lnTo>
                  <a:lnTo>
                    <a:pt x="191397" y="246873"/>
                  </a:lnTo>
                  <a:lnTo>
                    <a:pt x="225269" y="217532"/>
                  </a:lnTo>
                  <a:lnTo>
                    <a:pt x="261433" y="189702"/>
                  </a:lnTo>
                  <a:lnTo>
                    <a:pt x="299785" y="163460"/>
                  </a:lnTo>
                  <a:lnTo>
                    <a:pt x="340221" y="138882"/>
                  </a:lnTo>
                  <a:lnTo>
                    <a:pt x="382635" y="116043"/>
                  </a:lnTo>
                  <a:lnTo>
                    <a:pt x="426923" y="95019"/>
                  </a:lnTo>
                  <a:lnTo>
                    <a:pt x="472980" y="75886"/>
                  </a:lnTo>
                  <a:lnTo>
                    <a:pt x="520703" y="58719"/>
                  </a:lnTo>
                  <a:lnTo>
                    <a:pt x="569986" y="43596"/>
                  </a:lnTo>
                  <a:lnTo>
                    <a:pt x="620725" y="30591"/>
                  </a:lnTo>
                  <a:lnTo>
                    <a:pt x="672815" y="19780"/>
                  </a:lnTo>
                  <a:lnTo>
                    <a:pt x="726152" y="11240"/>
                  </a:lnTo>
                  <a:lnTo>
                    <a:pt x="780631" y="5046"/>
                  </a:lnTo>
                  <a:lnTo>
                    <a:pt x="836148" y="1274"/>
                  </a:lnTo>
                  <a:lnTo>
                    <a:pt x="892598" y="0"/>
                  </a:lnTo>
                  <a:lnTo>
                    <a:pt x="949048" y="1274"/>
                  </a:lnTo>
                  <a:lnTo>
                    <a:pt x="1004565" y="5046"/>
                  </a:lnTo>
                  <a:lnTo>
                    <a:pt x="1059045" y="11240"/>
                  </a:lnTo>
                  <a:lnTo>
                    <a:pt x="1112382" y="19780"/>
                  </a:lnTo>
                  <a:lnTo>
                    <a:pt x="1164473" y="30591"/>
                  </a:lnTo>
                  <a:lnTo>
                    <a:pt x="1215213" y="43596"/>
                  </a:lnTo>
                  <a:lnTo>
                    <a:pt x="1264497" y="58719"/>
                  </a:lnTo>
                  <a:lnTo>
                    <a:pt x="1312221" y="75886"/>
                  </a:lnTo>
                  <a:lnTo>
                    <a:pt x="1358280" y="95019"/>
                  </a:lnTo>
                  <a:lnTo>
                    <a:pt x="1402569" y="116043"/>
                  </a:lnTo>
                  <a:lnTo>
                    <a:pt x="1444984" y="138882"/>
                  </a:lnTo>
                  <a:lnTo>
                    <a:pt x="1485421" y="163460"/>
                  </a:lnTo>
                  <a:lnTo>
                    <a:pt x="1523775" y="189702"/>
                  </a:lnTo>
                  <a:lnTo>
                    <a:pt x="1559940" y="217532"/>
                  </a:lnTo>
                  <a:lnTo>
                    <a:pt x="1593814" y="246873"/>
                  </a:lnTo>
                  <a:lnTo>
                    <a:pt x="1625290" y="277650"/>
                  </a:lnTo>
                  <a:lnTo>
                    <a:pt x="1654265" y="309786"/>
                  </a:lnTo>
                  <a:lnTo>
                    <a:pt x="1680634" y="343207"/>
                  </a:lnTo>
                  <a:lnTo>
                    <a:pt x="1704293" y="377836"/>
                  </a:lnTo>
                  <a:lnTo>
                    <a:pt x="1725136" y="413598"/>
                  </a:lnTo>
                  <a:lnTo>
                    <a:pt x="1743060" y="450416"/>
                  </a:lnTo>
                  <a:lnTo>
                    <a:pt x="1757959" y="488215"/>
                  </a:lnTo>
                  <a:lnTo>
                    <a:pt x="1769729" y="526918"/>
                  </a:lnTo>
                  <a:lnTo>
                    <a:pt x="1778266" y="566450"/>
                  </a:lnTo>
                  <a:lnTo>
                    <a:pt x="1783465" y="606736"/>
                  </a:lnTo>
                  <a:lnTo>
                    <a:pt x="1785221" y="647698"/>
                  </a:lnTo>
                  <a:lnTo>
                    <a:pt x="1783465" y="688661"/>
                  </a:lnTo>
                  <a:lnTo>
                    <a:pt x="1778266" y="728946"/>
                  </a:lnTo>
                  <a:lnTo>
                    <a:pt x="1769729" y="768478"/>
                  </a:lnTo>
                  <a:lnTo>
                    <a:pt x="1757959" y="807182"/>
                  </a:lnTo>
                  <a:lnTo>
                    <a:pt x="1743060" y="844981"/>
                  </a:lnTo>
                  <a:lnTo>
                    <a:pt x="1725136" y="881798"/>
                  </a:lnTo>
                  <a:lnTo>
                    <a:pt x="1704293" y="917560"/>
                  </a:lnTo>
                  <a:lnTo>
                    <a:pt x="1680634" y="952189"/>
                  </a:lnTo>
                  <a:lnTo>
                    <a:pt x="1654265" y="985610"/>
                  </a:lnTo>
                  <a:lnTo>
                    <a:pt x="1625290" y="1017747"/>
                  </a:lnTo>
                  <a:lnTo>
                    <a:pt x="1593814" y="1048524"/>
                  </a:lnTo>
                  <a:lnTo>
                    <a:pt x="1559940" y="1077865"/>
                  </a:lnTo>
                  <a:lnTo>
                    <a:pt x="1523775" y="1105694"/>
                  </a:lnTo>
                  <a:lnTo>
                    <a:pt x="1485421" y="1131936"/>
                  </a:lnTo>
                  <a:lnTo>
                    <a:pt x="1444984" y="1156514"/>
                  </a:lnTo>
                  <a:lnTo>
                    <a:pt x="1402569" y="1179354"/>
                  </a:lnTo>
                  <a:lnTo>
                    <a:pt x="1358280" y="1200378"/>
                  </a:lnTo>
                  <a:lnTo>
                    <a:pt x="1312221" y="1219511"/>
                  </a:lnTo>
                  <a:lnTo>
                    <a:pt x="1264497" y="1236677"/>
                  </a:lnTo>
                  <a:lnTo>
                    <a:pt x="1215213" y="1251801"/>
                  </a:lnTo>
                  <a:lnTo>
                    <a:pt x="1164473" y="1264806"/>
                  </a:lnTo>
                  <a:lnTo>
                    <a:pt x="1112382" y="1275616"/>
                  </a:lnTo>
                  <a:lnTo>
                    <a:pt x="1059045" y="1284156"/>
                  </a:lnTo>
                  <a:lnTo>
                    <a:pt x="1004565" y="1290351"/>
                  </a:lnTo>
                  <a:lnTo>
                    <a:pt x="949048" y="1294123"/>
                  </a:lnTo>
                  <a:lnTo>
                    <a:pt x="892598" y="1295397"/>
                  </a:lnTo>
                  <a:lnTo>
                    <a:pt x="836148" y="1294123"/>
                  </a:lnTo>
                  <a:lnTo>
                    <a:pt x="780631" y="1290351"/>
                  </a:lnTo>
                  <a:lnTo>
                    <a:pt x="726152" y="1284156"/>
                  </a:lnTo>
                  <a:lnTo>
                    <a:pt x="672815" y="1275616"/>
                  </a:lnTo>
                  <a:lnTo>
                    <a:pt x="620725" y="1264806"/>
                  </a:lnTo>
                  <a:lnTo>
                    <a:pt x="569986" y="1251801"/>
                  </a:lnTo>
                  <a:lnTo>
                    <a:pt x="520703" y="1236677"/>
                  </a:lnTo>
                  <a:lnTo>
                    <a:pt x="472980" y="1219511"/>
                  </a:lnTo>
                  <a:lnTo>
                    <a:pt x="426923" y="1200378"/>
                  </a:lnTo>
                  <a:lnTo>
                    <a:pt x="382635" y="1179354"/>
                  </a:lnTo>
                  <a:lnTo>
                    <a:pt x="340221" y="1156514"/>
                  </a:lnTo>
                  <a:lnTo>
                    <a:pt x="299785" y="1131936"/>
                  </a:lnTo>
                  <a:lnTo>
                    <a:pt x="261433" y="1105694"/>
                  </a:lnTo>
                  <a:lnTo>
                    <a:pt x="225269" y="1077865"/>
                  </a:lnTo>
                  <a:lnTo>
                    <a:pt x="191397" y="1048524"/>
                  </a:lnTo>
                  <a:lnTo>
                    <a:pt x="159922" y="1017747"/>
                  </a:lnTo>
                  <a:lnTo>
                    <a:pt x="130948" y="985610"/>
                  </a:lnTo>
                  <a:lnTo>
                    <a:pt x="104580" y="952189"/>
                  </a:lnTo>
                  <a:lnTo>
                    <a:pt x="80923" y="917560"/>
                  </a:lnTo>
                  <a:lnTo>
                    <a:pt x="60081" y="881798"/>
                  </a:lnTo>
                  <a:lnTo>
                    <a:pt x="42158" y="844981"/>
                  </a:lnTo>
                  <a:lnTo>
                    <a:pt x="27260" y="807182"/>
                  </a:lnTo>
                  <a:lnTo>
                    <a:pt x="15490" y="768478"/>
                  </a:lnTo>
                  <a:lnTo>
                    <a:pt x="6954" y="728946"/>
                  </a:lnTo>
                  <a:lnTo>
                    <a:pt x="1756" y="688661"/>
                  </a:lnTo>
                  <a:lnTo>
                    <a:pt x="0" y="647698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0812" y="3581392"/>
              <a:ext cx="420370" cy="152400"/>
            </a:xfrm>
            <a:custGeom>
              <a:avLst/>
              <a:gdLst/>
              <a:ahLst/>
              <a:cxnLst/>
              <a:rect l="l" t="t" r="r" b="b"/>
              <a:pathLst>
                <a:path w="420370" h="152400">
                  <a:moveTo>
                    <a:pt x="210024" y="152399"/>
                  </a:moveTo>
                  <a:lnTo>
                    <a:pt x="143638" y="148514"/>
                  </a:lnTo>
                  <a:lnTo>
                    <a:pt x="85984" y="137694"/>
                  </a:lnTo>
                  <a:lnTo>
                    <a:pt x="40520" y="121198"/>
                  </a:lnTo>
                  <a:lnTo>
                    <a:pt x="0" y="76199"/>
                  </a:lnTo>
                  <a:lnTo>
                    <a:pt x="10706" y="52118"/>
                  </a:lnTo>
                  <a:lnTo>
                    <a:pt x="40520" y="31201"/>
                  </a:lnTo>
                  <a:lnTo>
                    <a:pt x="85984" y="14704"/>
                  </a:lnTo>
                  <a:lnTo>
                    <a:pt x="143638" y="3885"/>
                  </a:lnTo>
                  <a:lnTo>
                    <a:pt x="210024" y="0"/>
                  </a:lnTo>
                  <a:lnTo>
                    <a:pt x="276401" y="3885"/>
                  </a:lnTo>
                  <a:lnTo>
                    <a:pt x="334054" y="14704"/>
                  </a:lnTo>
                  <a:lnTo>
                    <a:pt x="379521" y="31201"/>
                  </a:lnTo>
                  <a:lnTo>
                    <a:pt x="409340" y="52118"/>
                  </a:lnTo>
                  <a:lnTo>
                    <a:pt x="420049" y="76199"/>
                  </a:lnTo>
                  <a:lnTo>
                    <a:pt x="409340" y="100281"/>
                  </a:lnTo>
                  <a:lnTo>
                    <a:pt x="379521" y="121198"/>
                  </a:lnTo>
                  <a:lnTo>
                    <a:pt x="334054" y="137694"/>
                  </a:lnTo>
                  <a:lnTo>
                    <a:pt x="276401" y="148514"/>
                  </a:lnTo>
                  <a:lnTo>
                    <a:pt x="210024" y="152399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10812" y="3581392"/>
              <a:ext cx="420370" cy="152400"/>
            </a:xfrm>
            <a:custGeom>
              <a:avLst/>
              <a:gdLst/>
              <a:ahLst/>
              <a:cxnLst/>
              <a:rect l="l" t="t" r="r" b="b"/>
              <a:pathLst>
                <a:path w="420370" h="152400">
                  <a:moveTo>
                    <a:pt x="0" y="76199"/>
                  </a:moveTo>
                  <a:lnTo>
                    <a:pt x="10706" y="52118"/>
                  </a:lnTo>
                  <a:lnTo>
                    <a:pt x="40520" y="31201"/>
                  </a:lnTo>
                  <a:lnTo>
                    <a:pt x="85984" y="14704"/>
                  </a:lnTo>
                  <a:lnTo>
                    <a:pt x="143638" y="3885"/>
                  </a:lnTo>
                  <a:lnTo>
                    <a:pt x="210024" y="0"/>
                  </a:lnTo>
                  <a:lnTo>
                    <a:pt x="276401" y="3885"/>
                  </a:lnTo>
                  <a:lnTo>
                    <a:pt x="334054" y="14704"/>
                  </a:lnTo>
                  <a:lnTo>
                    <a:pt x="379521" y="31201"/>
                  </a:lnTo>
                  <a:lnTo>
                    <a:pt x="420049" y="76199"/>
                  </a:lnTo>
                  <a:lnTo>
                    <a:pt x="379521" y="121198"/>
                  </a:lnTo>
                  <a:lnTo>
                    <a:pt x="334054" y="137694"/>
                  </a:lnTo>
                  <a:lnTo>
                    <a:pt x="276401" y="148514"/>
                  </a:lnTo>
                  <a:lnTo>
                    <a:pt x="210024" y="152399"/>
                  </a:lnTo>
                  <a:lnTo>
                    <a:pt x="143638" y="148514"/>
                  </a:lnTo>
                  <a:lnTo>
                    <a:pt x="85984" y="137694"/>
                  </a:lnTo>
                  <a:lnTo>
                    <a:pt x="40520" y="121198"/>
                  </a:lnTo>
                  <a:lnTo>
                    <a:pt x="10706" y="100281"/>
                  </a:lnTo>
                  <a:lnTo>
                    <a:pt x="0" y="761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720836" y="2971794"/>
              <a:ext cx="315595" cy="228600"/>
            </a:xfrm>
            <a:custGeom>
              <a:avLst/>
              <a:gdLst/>
              <a:ahLst/>
              <a:cxnLst/>
              <a:rect l="l" t="t" r="r" b="b"/>
              <a:pathLst>
                <a:path w="315595" h="228600">
                  <a:moveTo>
                    <a:pt x="157499" y="228599"/>
                  </a:moveTo>
                  <a:lnTo>
                    <a:pt x="107721" y="222772"/>
                  </a:lnTo>
                  <a:lnTo>
                    <a:pt x="64486" y="206545"/>
                  </a:lnTo>
                  <a:lnTo>
                    <a:pt x="30391" y="181803"/>
                  </a:lnTo>
                  <a:lnTo>
                    <a:pt x="8030" y="150426"/>
                  </a:lnTo>
                  <a:lnTo>
                    <a:pt x="0" y="114299"/>
                  </a:lnTo>
                  <a:lnTo>
                    <a:pt x="8030" y="78172"/>
                  </a:lnTo>
                  <a:lnTo>
                    <a:pt x="30391" y="46796"/>
                  </a:lnTo>
                  <a:lnTo>
                    <a:pt x="64486" y="22053"/>
                  </a:lnTo>
                  <a:lnTo>
                    <a:pt x="107721" y="5827"/>
                  </a:lnTo>
                  <a:lnTo>
                    <a:pt x="157499" y="0"/>
                  </a:lnTo>
                  <a:lnTo>
                    <a:pt x="207290" y="5827"/>
                  </a:lnTo>
                  <a:lnTo>
                    <a:pt x="250532" y="22053"/>
                  </a:lnTo>
                  <a:lnTo>
                    <a:pt x="284631" y="46796"/>
                  </a:lnTo>
                  <a:lnTo>
                    <a:pt x="306993" y="78172"/>
                  </a:lnTo>
                  <a:lnTo>
                    <a:pt x="315024" y="114299"/>
                  </a:lnTo>
                  <a:lnTo>
                    <a:pt x="306993" y="150426"/>
                  </a:lnTo>
                  <a:lnTo>
                    <a:pt x="284631" y="181803"/>
                  </a:lnTo>
                  <a:lnTo>
                    <a:pt x="250532" y="206545"/>
                  </a:lnTo>
                  <a:lnTo>
                    <a:pt x="207290" y="222772"/>
                  </a:lnTo>
                  <a:lnTo>
                    <a:pt x="157499" y="2285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720836" y="2971794"/>
              <a:ext cx="315595" cy="228600"/>
            </a:xfrm>
            <a:custGeom>
              <a:avLst/>
              <a:gdLst/>
              <a:ahLst/>
              <a:cxnLst/>
              <a:rect l="l" t="t" r="r" b="b"/>
              <a:pathLst>
                <a:path w="315595" h="228600">
                  <a:moveTo>
                    <a:pt x="0" y="114299"/>
                  </a:moveTo>
                  <a:lnTo>
                    <a:pt x="8030" y="78172"/>
                  </a:lnTo>
                  <a:lnTo>
                    <a:pt x="30391" y="46796"/>
                  </a:lnTo>
                  <a:lnTo>
                    <a:pt x="64486" y="22053"/>
                  </a:lnTo>
                  <a:lnTo>
                    <a:pt x="107721" y="5827"/>
                  </a:lnTo>
                  <a:lnTo>
                    <a:pt x="157499" y="0"/>
                  </a:lnTo>
                  <a:lnTo>
                    <a:pt x="207290" y="5827"/>
                  </a:lnTo>
                  <a:lnTo>
                    <a:pt x="250532" y="22053"/>
                  </a:lnTo>
                  <a:lnTo>
                    <a:pt x="284631" y="46796"/>
                  </a:lnTo>
                  <a:lnTo>
                    <a:pt x="306993" y="78172"/>
                  </a:lnTo>
                  <a:lnTo>
                    <a:pt x="315024" y="114299"/>
                  </a:lnTo>
                  <a:lnTo>
                    <a:pt x="284631" y="181803"/>
                  </a:lnTo>
                  <a:lnTo>
                    <a:pt x="250532" y="206545"/>
                  </a:lnTo>
                  <a:lnTo>
                    <a:pt x="207290" y="222772"/>
                  </a:lnTo>
                  <a:lnTo>
                    <a:pt x="157499" y="228599"/>
                  </a:lnTo>
                  <a:lnTo>
                    <a:pt x="107721" y="222772"/>
                  </a:lnTo>
                  <a:lnTo>
                    <a:pt x="64486" y="206545"/>
                  </a:lnTo>
                  <a:lnTo>
                    <a:pt x="30391" y="181803"/>
                  </a:lnTo>
                  <a:lnTo>
                    <a:pt x="8030" y="150426"/>
                  </a:lnTo>
                  <a:lnTo>
                    <a:pt x="0" y="1142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510812" y="3581392"/>
              <a:ext cx="420370" cy="152400"/>
            </a:xfrm>
            <a:custGeom>
              <a:avLst/>
              <a:gdLst/>
              <a:ahLst/>
              <a:cxnLst/>
              <a:rect l="l" t="t" r="r" b="b"/>
              <a:pathLst>
                <a:path w="420370" h="152400">
                  <a:moveTo>
                    <a:pt x="210024" y="152399"/>
                  </a:moveTo>
                  <a:lnTo>
                    <a:pt x="143638" y="148514"/>
                  </a:lnTo>
                  <a:lnTo>
                    <a:pt x="85984" y="137694"/>
                  </a:lnTo>
                  <a:lnTo>
                    <a:pt x="40520" y="121198"/>
                  </a:lnTo>
                  <a:lnTo>
                    <a:pt x="0" y="76199"/>
                  </a:lnTo>
                  <a:lnTo>
                    <a:pt x="10706" y="52118"/>
                  </a:lnTo>
                  <a:lnTo>
                    <a:pt x="40520" y="31201"/>
                  </a:lnTo>
                  <a:lnTo>
                    <a:pt x="85984" y="14704"/>
                  </a:lnTo>
                  <a:lnTo>
                    <a:pt x="143638" y="3885"/>
                  </a:lnTo>
                  <a:lnTo>
                    <a:pt x="210024" y="0"/>
                  </a:lnTo>
                  <a:lnTo>
                    <a:pt x="276401" y="3885"/>
                  </a:lnTo>
                  <a:lnTo>
                    <a:pt x="334054" y="14704"/>
                  </a:lnTo>
                  <a:lnTo>
                    <a:pt x="379521" y="31201"/>
                  </a:lnTo>
                  <a:lnTo>
                    <a:pt x="409340" y="52118"/>
                  </a:lnTo>
                  <a:lnTo>
                    <a:pt x="420049" y="76199"/>
                  </a:lnTo>
                  <a:lnTo>
                    <a:pt x="409340" y="100281"/>
                  </a:lnTo>
                  <a:lnTo>
                    <a:pt x="379521" y="121198"/>
                  </a:lnTo>
                  <a:lnTo>
                    <a:pt x="334054" y="137694"/>
                  </a:lnTo>
                  <a:lnTo>
                    <a:pt x="276401" y="148514"/>
                  </a:lnTo>
                  <a:lnTo>
                    <a:pt x="210024" y="1523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510812" y="3581392"/>
              <a:ext cx="420370" cy="152400"/>
            </a:xfrm>
            <a:custGeom>
              <a:avLst/>
              <a:gdLst/>
              <a:ahLst/>
              <a:cxnLst/>
              <a:rect l="l" t="t" r="r" b="b"/>
              <a:pathLst>
                <a:path w="420370" h="152400">
                  <a:moveTo>
                    <a:pt x="0" y="76199"/>
                  </a:moveTo>
                  <a:lnTo>
                    <a:pt x="10706" y="100281"/>
                  </a:lnTo>
                  <a:lnTo>
                    <a:pt x="40520" y="121198"/>
                  </a:lnTo>
                  <a:lnTo>
                    <a:pt x="85984" y="137694"/>
                  </a:lnTo>
                  <a:lnTo>
                    <a:pt x="143638" y="148514"/>
                  </a:lnTo>
                  <a:lnTo>
                    <a:pt x="210024" y="152399"/>
                  </a:lnTo>
                  <a:lnTo>
                    <a:pt x="276401" y="148514"/>
                  </a:lnTo>
                  <a:lnTo>
                    <a:pt x="334054" y="137694"/>
                  </a:lnTo>
                  <a:lnTo>
                    <a:pt x="379521" y="121198"/>
                  </a:lnTo>
                  <a:lnTo>
                    <a:pt x="420049" y="76199"/>
                  </a:lnTo>
                  <a:lnTo>
                    <a:pt x="379521" y="31201"/>
                  </a:lnTo>
                  <a:lnTo>
                    <a:pt x="334054" y="14704"/>
                  </a:lnTo>
                  <a:lnTo>
                    <a:pt x="276401" y="3885"/>
                  </a:lnTo>
                  <a:lnTo>
                    <a:pt x="210024" y="0"/>
                  </a:lnTo>
                  <a:lnTo>
                    <a:pt x="143638" y="3885"/>
                  </a:lnTo>
                  <a:lnTo>
                    <a:pt x="85984" y="14704"/>
                  </a:lnTo>
                  <a:lnTo>
                    <a:pt x="40520" y="31201"/>
                  </a:lnTo>
                  <a:lnTo>
                    <a:pt x="10706" y="52118"/>
                  </a:lnTo>
                  <a:lnTo>
                    <a:pt x="0" y="761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3161349" y="3533210"/>
            <a:ext cx="229496" cy="114300"/>
            <a:chOff x="4300778" y="3576630"/>
            <a:chExt cx="325120" cy="161925"/>
          </a:xfrm>
        </p:grpSpPr>
        <p:sp>
          <p:nvSpPr>
            <p:cNvPr id="16" name="object 16"/>
            <p:cNvSpPr/>
            <p:nvPr/>
          </p:nvSpPr>
          <p:spPr>
            <a:xfrm>
              <a:off x="4305541" y="3581392"/>
              <a:ext cx="315595" cy="152400"/>
            </a:xfrm>
            <a:custGeom>
              <a:avLst/>
              <a:gdLst/>
              <a:ahLst/>
              <a:cxnLst/>
              <a:rect l="l" t="t" r="r" b="b"/>
              <a:pathLst>
                <a:path w="315595" h="152400">
                  <a:moveTo>
                    <a:pt x="157499" y="152399"/>
                  </a:moveTo>
                  <a:lnTo>
                    <a:pt x="96187" y="146410"/>
                  </a:lnTo>
                  <a:lnTo>
                    <a:pt x="46124" y="130077"/>
                  </a:lnTo>
                  <a:lnTo>
                    <a:pt x="12374" y="105856"/>
                  </a:lnTo>
                  <a:lnTo>
                    <a:pt x="0" y="76199"/>
                  </a:lnTo>
                  <a:lnTo>
                    <a:pt x="12374" y="46543"/>
                  </a:lnTo>
                  <a:lnTo>
                    <a:pt x="46124" y="22321"/>
                  </a:lnTo>
                  <a:lnTo>
                    <a:pt x="96187" y="5989"/>
                  </a:lnTo>
                  <a:lnTo>
                    <a:pt x="157499" y="0"/>
                  </a:lnTo>
                  <a:lnTo>
                    <a:pt x="218815" y="5989"/>
                  </a:lnTo>
                  <a:lnTo>
                    <a:pt x="268886" y="22321"/>
                  </a:lnTo>
                  <a:lnTo>
                    <a:pt x="302645" y="46543"/>
                  </a:lnTo>
                  <a:lnTo>
                    <a:pt x="315024" y="76199"/>
                  </a:lnTo>
                  <a:lnTo>
                    <a:pt x="302645" y="105856"/>
                  </a:lnTo>
                  <a:lnTo>
                    <a:pt x="268886" y="130077"/>
                  </a:lnTo>
                  <a:lnTo>
                    <a:pt x="218815" y="146410"/>
                  </a:lnTo>
                  <a:lnTo>
                    <a:pt x="157499" y="1523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305541" y="3581392"/>
              <a:ext cx="315595" cy="152400"/>
            </a:xfrm>
            <a:custGeom>
              <a:avLst/>
              <a:gdLst/>
              <a:ahLst/>
              <a:cxnLst/>
              <a:rect l="l" t="t" r="r" b="b"/>
              <a:pathLst>
                <a:path w="315595" h="152400">
                  <a:moveTo>
                    <a:pt x="0" y="76199"/>
                  </a:moveTo>
                  <a:lnTo>
                    <a:pt x="12374" y="46543"/>
                  </a:lnTo>
                  <a:lnTo>
                    <a:pt x="46124" y="22321"/>
                  </a:lnTo>
                  <a:lnTo>
                    <a:pt x="96187" y="5989"/>
                  </a:lnTo>
                  <a:lnTo>
                    <a:pt x="157499" y="0"/>
                  </a:lnTo>
                  <a:lnTo>
                    <a:pt x="218815" y="5989"/>
                  </a:lnTo>
                  <a:lnTo>
                    <a:pt x="268886" y="22321"/>
                  </a:lnTo>
                  <a:lnTo>
                    <a:pt x="302645" y="46543"/>
                  </a:lnTo>
                  <a:lnTo>
                    <a:pt x="315024" y="76199"/>
                  </a:lnTo>
                  <a:lnTo>
                    <a:pt x="302645" y="105856"/>
                  </a:lnTo>
                  <a:lnTo>
                    <a:pt x="268886" y="130077"/>
                  </a:lnTo>
                  <a:lnTo>
                    <a:pt x="218815" y="146410"/>
                  </a:lnTo>
                  <a:lnTo>
                    <a:pt x="157499" y="152399"/>
                  </a:lnTo>
                  <a:lnTo>
                    <a:pt x="96187" y="146410"/>
                  </a:lnTo>
                  <a:lnTo>
                    <a:pt x="46124" y="130077"/>
                  </a:lnTo>
                  <a:lnTo>
                    <a:pt x="12374" y="105856"/>
                  </a:lnTo>
                  <a:lnTo>
                    <a:pt x="0" y="761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5904033" y="3802151"/>
            <a:ext cx="229496" cy="114300"/>
            <a:chOff x="8186246" y="3957629"/>
            <a:chExt cx="325120" cy="161925"/>
          </a:xfrm>
        </p:grpSpPr>
        <p:sp>
          <p:nvSpPr>
            <p:cNvPr id="19" name="object 19"/>
            <p:cNvSpPr/>
            <p:nvPr/>
          </p:nvSpPr>
          <p:spPr>
            <a:xfrm>
              <a:off x="8191008" y="3962391"/>
              <a:ext cx="315595" cy="152400"/>
            </a:xfrm>
            <a:custGeom>
              <a:avLst/>
              <a:gdLst/>
              <a:ahLst/>
              <a:cxnLst/>
              <a:rect l="l" t="t" r="r" b="b"/>
              <a:pathLst>
                <a:path w="315595" h="152400">
                  <a:moveTo>
                    <a:pt x="157524" y="152399"/>
                  </a:moveTo>
                  <a:lnTo>
                    <a:pt x="96208" y="146410"/>
                  </a:lnTo>
                  <a:lnTo>
                    <a:pt x="46137" y="130077"/>
                  </a:lnTo>
                  <a:lnTo>
                    <a:pt x="12378" y="105856"/>
                  </a:lnTo>
                  <a:lnTo>
                    <a:pt x="0" y="76199"/>
                  </a:lnTo>
                  <a:lnTo>
                    <a:pt x="12378" y="46543"/>
                  </a:lnTo>
                  <a:lnTo>
                    <a:pt x="46137" y="22321"/>
                  </a:lnTo>
                  <a:lnTo>
                    <a:pt x="96208" y="5989"/>
                  </a:lnTo>
                  <a:lnTo>
                    <a:pt x="157524" y="0"/>
                  </a:lnTo>
                  <a:lnTo>
                    <a:pt x="218840" y="5989"/>
                  </a:lnTo>
                  <a:lnTo>
                    <a:pt x="268911" y="22321"/>
                  </a:lnTo>
                  <a:lnTo>
                    <a:pt x="302670" y="46543"/>
                  </a:lnTo>
                  <a:lnTo>
                    <a:pt x="315049" y="76199"/>
                  </a:lnTo>
                  <a:lnTo>
                    <a:pt x="302670" y="105856"/>
                  </a:lnTo>
                  <a:lnTo>
                    <a:pt x="268911" y="130077"/>
                  </a:lnTo>
                  <a:lnTo>
                    <a:pt x="218840" y="146410"/>
                  </a:lnTo>
                  <a:lnTo>
                    <a:pt x="157524" y="152399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191008" y="3962391"/>
              <a:ext cx="315595" cy="152400"/>
            </a:xfrm>
            <a:custGeom>
              <a:avLst/>
              <a:gdLst/>
              <a:ahLst/>
              <a:cxnLst/>
              <a:rect l="l" t="t" r="r" b="b"/>
              <a:pathLst>
                <a:path w="315595" h="152400">
                  <a:moveTo>
                    <a:pt x="0" y="76199"/>
                  </a:moveTo>
                  <a:lnTo>
                    <a:pt x="12378" y="46543"/>
                  </a:lnTo>
                  <a:lnTo>
                    <a:pt x="46137" y="22321"/>
                  </a:lnTo>
                  <a:lnTo>
                    <a:pt x="96208" y="5989"/>
                  </a:lnTo>
                  <a:lnTo>
                    <a:pt x="157524" y="0"/>
                  </a:lnTo>
                  <a:lnTo>
                    <a:pt x="218840" y="5989"/>
                  </a:lnTo>
                  <a:lnTo>
                    <a:pt x="268911" y="22321"/>
                  </a:lnTo>
                  <a:lnTo>
                    <a:pt x="302670" y="46543"/>
                  </a:lnTo>
                  <a:lnTo>
                    <a:pt x="315049" y="76199"/>
                  </a:lnTo>
                  <a:lnTo>
                    <a:pt x="302670" y="105856"/>
                  </a:lnTo>
                  <a:lnTo>
                    <a:pt x="268911" y="130077"/>
                  </a:lnTo>
                  <a:lnTo>
                    <a:pt x="218840" y="146410"/>
                  </a:lnTo>
                  <a:lnTo>
                    <a:pt x="157524" y="152399"/>
                  </a:lnTo>
                  <a:lnTo>
                    <a:pt x="96208" y="146410"/>
                  </a:lnTo>
                  <a:lnTo>
                    <a:pt x="46137" y="130077"/>
                  </a:lnTo>
                  <a:lnTo>
                    <a:pt x="12378" y="105856"/>
                  </a:lnTo>
                  <a:lnTo>
                    <a:pt x="0" y="761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3531972" y="2941541"/>
            <a:ext cx="229496" cy="114300"/>
            <a:chOff x="4825827" y="2738432"/>
            <a:chExt cx="325120" cy="161925"/>
          </a:xfrm>
        </p:grpSpPr>
        <p:sp>
          <p:nvSpPr>
            <p:cNvPr id="22" name="object 22"/>
            <p:cNvSpPr/>
            <p:nvPr/>
          </p:nvSpPr>
          <p:spPr>
            <a:xfrm>
              <a:off x="4830590" y="2743194"/>
              <a:ext cx="315595" cy="152400"/>
            </a:xfrm>
            <a:custGeom>
              <a:avLst/>
              <a:gdLst/>
              <a:ahLst/>
              <a:cxnLst/>
              <a:rect l="l" t="t" r="r" b="b"/>
              <a:pathLst>
                <a:path w="315595" h="152400">
                  <a:moveTo>
                    <a:pt x="157524" y="152399"/>
                  </a:moveTo>
                  <a:lnTo>
                    <a:pt x="96208" y="146410"/>
                  </a:lnTo>
                  <a:lnTo>
                    <a:pt x="46137" y="130077"/>
                  </a:lnTo>
                  <a:lnTo>
                    <a:pt x="12378" y="105856"/>
                  </a:lnTo>
                  <a:lnTo>
                    <a:pt x="0" y="76199"/>
                  </a:lnTo>
                  <a:lnTo>
                    <a:pt x="12378" y="46543"/>
                  </a:lnTo>
                  <a:lnTo>
                    <a:pt x="46137" y="22321"/>
                  </a:lnTo>
                  <a:lnTo>
                    <a:pt x="96208" y="5989"/>
                  </a:lnTo>
                  <a:lnTo>
                    <a:pt x="157524" y="0"/>
                  </a:lnTo>
                  <a:lnTo>
                    <a:pt x="218840" y="5989"/>
                  </a:lnTo>
                  <a:lnTo>
                    <a:pt x="268911" y="22321"/>
                  </a:lnTo>
                  <a:lnTo>
                    <a:pt x="302670" y="46543"/>
                  </a:lnTo>
                  <a:lnTo>
                    <a:pt x="315049" y="76199"/>
                  </a:lnTo>
                  <a:lnTo>
                    <a:pt x="302670" y="105856"/>
                  </a:lnTo>
                  <a:lnTo>
                    <a:pt x="268911" y="130077"/>
                  </a:lnTo>
                  <a:lnTo>
                    <a:pt x="218840" y="146410"/>
                  </a:lnTo>
                  <a:lnTo>
                    <a:pt x="157524" y="1523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830590" y="2743194"/>
              <a:ext cx="315595" cy="152400"/>
            </a:xfrm>
            <a:custGeom>
              <a:avLst/>
              <a:gdLst/>
              <a:ahLst/>
              <a:cxnLst/>
              <a:rect l="l" t="t" r="r" b="b"/>
              <a:pathLst>
                <a:path w="315595" h="152400">
                  <a:moveTo>
                    <a:pt x="0" y="76199"/>
                  </a:moveTo>
                  <a:lnTo>
                    <a:pt x="12378" y="46543"/>
                  </a:lnTo>
                  <a:lnTo>
                    <a:pt x="46137" y="22321"/>
                  </a:lnTo>
                  <a:lnTo>
                    <a:pt x="96208" y="5989"/>
                  </a:lnTo>
                  <a:lnTo>
                    <a:pt x="157524" y="0"/>
                  </a:lnTo>
                  <a:lnTo>
                    <a:pt x="218840" y="5989"/>
                  </a:lnTo>
                  <a:lnTo>
                    <a:pt x="268911" y="22321"/>
                  </a:lnTo>
                  <a:lnTo>
                    <a:pt x="302670" y="46543"/>
                  </a:lnTo>
                  <a:lnTo>
                    <a:pt x="315049" y="76199"/>
                  </a:lnTo>
                  <a:lnTo>
                    <a:pt x="302670" y="105856"/>
                  </a:lnTo>
                  <a:lnTo>
                    <a:pt x="268911" y="130077"/>
                  </a:lnTo>
                  <a:lnTo>
                    <a:pt x="218840" y="146410"/>
                  </a:lnTo>
                  <a:lnTo>
                    <a:pt x="157524" y="152399"/>
                  </a:lnTo>
                  <a:lnTo>
                    <a:pt x="96208" y="146410"/>
                  </a:lnTo>
                  <a:lnTo>
                    <a:pt x="46137" y="130077"/>
                  </a:lnTo>
                  <a:lnTo>
                    <a:pt x="12378" y="105856"/>
                  </a:lnTo>
                  <a:lnTo>
                    <a:pt x="0" y="761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2197699" y="4178668"/>
            <a:ext cx="229496" cy="114300"/>
            <a:chOff x="2935606" y="4491028"/>
            <a:chExt cx="325120" cy="161925"/>
          </a:xfrm>
        </p:grpSpPr>
        <p:sp>
          <p:nvSpPr>
            <p:cNvPr id="25" name="object 25"/>
            <p:cNvSpPr/>
            <p:nvPr/>
          </p:nvSpPr>
          <p:spPr>
            <a:xfrm>
              <a:off x="2940369" y="4495791"/>
              <a:ext cx="315595" cy="152400"/>
            </a:xfrm>
            <a:custGeom>
              <a:avLst/>
              <a:gdLst/>
              <a:ahLst/>
              <a:cxnLst/>
              <a:rect l="l" t="t" r="r" b="b"/>
              <a:pathLst>
                <a:path w="315595" h="152400">
                  <a:moveTo>
                    <a:pt x="157524" y="152399"/>
                  </a:moveTo>
                  <a:lnTo>
                    <a:pt x="96208" y="146410"/>
                  </a:lnTo>
                  <a:lnTo>
                    <a:pt x="46137" y="130077"/>
                  </a:lnTo>
                  <a:lnTo>
                    <a:pt x="12378" y="105856"/>
                  </a:lnTo>
                  <a:lnTo>
                    <a:pt x="0" y="76199"/>
                  </a:lnTo>
                  <a:lnTo>
                    <a:pt x="12378" y="46543"/>
                  </a:lnTo>
                  <a:lnTo>
                    <a:pt x="46137" y="22321"/>
                  </a:lnTo>
                  <a:lnTo>
                    <a:pt x="96208" y="5989"/>
                  </a:lnTo>
                  <a:lnTo>
                    <a:pt x="157524" y="0"/>
                  </a:lnTo>
                  <a:lnTo>
                    <a:pt x="218826" y="5989"/>
                  </a:lnTo>
                  <a:lnTo>
                    <a:pt x="268890" y="22321"/>
                  </a:lnTo>
                  <a:lnTo>
                    <a:pt x="302645" y="46543"/>
                  </a:lnTo>
                  <a:lnTo>
                    <a:pt x="315024" y="76199"/>
                  </a:lnTo>
                  <a:lnTo>
                    <a:pt x="302645" y="105856"/>
                  </a:lnTo>
                  <a:lnTo>
                    <a:pt x="268890" y="130077"/>
                  </a:lnTo>
                  <a:lnTo>
                    <a:pt x="218826" y="146410"/>
                  </a:lnTo>
                  <a:lnTo>
                    <a:pt x="157524" y="152399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940369" y="4495791"/>
              <a:ext cx="315595" cy="152400"/>
            </a:xfrm>
            <a:custGeom>
              <a:avLst/>
              <a:gdLst/>
              <a:ahLst/>
              <a:cxnLst/>
              <a:rect l="l" t="t" r="r" b="b"/>
              <a:pathLst>
                <a:path w="315595" h="152400">
                  <a:moveTo>
                    <a:pt x="0" y="76199"/>
                  </a:moveTo>
                  <a:lnTo>
                    <a:pt x="12378" y="46543"/>
                  </a:lnTo>
                  <a:lnTo>
                    <a:pt x="46137" y="22321"/>
                  </a:lnTo>
                  <a:lnTo>
                    <a:pt x="96208" y="5989"/>
                  </a:lnTo>
                  <a:lnTo>
                    <a:pt x="157524" y="0"/>
                  </a:lnTo>
                  <a:lnTo>
                    <a:pt x="218826" y="5989"/>
                  </a:lnTo>
                  <a:lnTo>
                    <a:pt x="268890" y="22321"/>
                  </a:lnTo>
                  <a:lnTo>
                    <a:pt x="302645" y="46543"/>
                  </a:lnTo>
                  <a:lnTo>
                    <a:pt x="315024" y="76199"/>
                  </a:lnTo>
                  <a:lnTo>
                    <a:pt x="302645" y="105856"/>
                  </a:lnTo>
                  <a:lnTo>
                    <a:pt x="268890" y="130077"/>
                  </a:lnTo>
                  <a:lnTo>
                    <a:pt x="218826" y="146410"/>
                  </a:lnTo>
                  <a:lnTo>
                    <a:pt x="157524" y="152399"/>
                  </a:lnTo>
                  <a:lnTo>
                    <a:pt x="96208" y="146410"/>
                  </a:lnTo>
                  <a:lnTo>
                    <a:pt x="46137" y="130077"/>
                  </a:lnTo>
                  <a:lnTo>
                    <a:pt x="12378" y="105856"/>
                  </a:lnTo>
                  <a:lnTo>
                    <a:pt x="0" y="761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4940381" y="4555185"/>
            <a:ext cx="229496" cy="114300"/>
            <a:chOff x="6821073" y="5024427"/>
            <a:chExt cx="325120" cy="161925"/>
          </a:xfrm>
        </p:grpSpPr>
        <p:sp>
          <p:nvSpPr>
            <p:cNvPr id="28" name="object 28"/>
            <p:cNvSpPr/>
            <p:nvPr/>
          </p:nvSpPr>
          <p:spPr>
            <a:xfrm>
              <a:off x="6825836" y="5029190"/>
              <a:ext cx="315595" cy="152400"/>
            </a:xfrm>
            <a:custGeom>
              <a:avLst/>
              <a:gdLst/>
              <a:ahLst/>
              <a:cxnLst/>
              <a:rect l="l" t="t" r="r" b="b"/>
              <a:pathLst>
                <a:path w="315595" h="152400">
                  <a:moveTo>
                    <a:pt x="157524" y="152399"/>
                  </a:moveTo>
                  <a:lnTo>
                    <a:pt x="96208" y="146410"/>
                  </a:lnTo>
                  <a:lnTo>
                    <a:pt x="46137" y="130077"/>
                  </a:lnTo>
                  <a:lnTo>
                    <a:pt x="12378" y="105856"/>
                  </a:lnTo>
                  <a:lnTo>
                    <a:pt x="0" y="76199"/>
                  </a:lnTo>
                  <a:lnTo>
                    <a:pt x="12378" y="46543"/>
                  </a:lnTo>
                  <a:lnTo>
                    <a:pt x="46137" y="22321"/>
                  </a:lnTo>
                  <a:lnTo>
                    <a:pt x="96208" y="5989"/>
                  </a:lnTo>
                  <a:lnTo>
                    <a:pt x="157524" y="0"/>
                  </a:lnTo>
                  <a:lnTo>
                    <a:pt x="218840" y="5989"/>
                  </a:lnTo>
                  <a:lnTo>
                    <a:pt x="268911" y="22321"/>
                  </a:lnTo>
                  <a:lnTo>
                    <a:pt x="302670" y="46543"/>
                  </a:lnTo>
                  <a:lnTo>
                    <a:pt x="315049" y="76199"/>
                  </a:lnTo>
                  <a:lnTo>
                    <a:pt x="302670" y="105856"/>
                  </a:lnTo>
                  <a:lnTo>
                    <a:pt x="268911" y="130077"/>
                  </a:lnTo>
                  <a:lnTo>
                    <a:pt x="218840" y="146410"/>
                  </a:lnTo>
                  <a:lnTo>
                    <a:pt x="157524" y="152399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825836" y="5029189"/>
              <a:ext cx="315595" cy="152400"/>
            </a:xfrm>
            <a:custGeom>
              <a:avLst/>
              <a:gdLst/>
              <a:ahLst/>
              <a:cxnLst/>
              <a:rect l="l" t="t" r="r" b="b"/>
              <a:pathLst>
                <a:path w="315595" h="152400">
                  <a:moveTo>
                    <a:pt x="0" y="76199"/>
                  </a:moveTo>
                  <a:lnTo>
                    <a:pt x="12378" y="46543"/>
                  </a:lnTo>
                  <a:lnTo>
                    <a:pt x="46137" y="22321"/>
                  </a:lnTo>
                  <a:lnTo>
                    <a:pt x="96208" y="5989"/>
                  </a:lnTo>
                  <a:lnTo>
                    <a:pt x="157524" y="0"/>
                  </a:lnTo>
                  <a:lnTo>
                    <a:pt x="218840" y="5989"/>
                  </a:lnTo>
                  <a:lnTo>
                    <a:pt x="268911" y="22321"/>
                  </a:lnTo>
                  <a:lnTo>
                    <a:pt x="302670" y="46543"/>
                  </a:lnTo>
                  <a:lnTo>
                    <a:pt x="315049" y="76199"/>
                  </a:lnTo>
                  <a:lnTo>
                    <a:pt x="302670" y="105856"/>
                  </a:lnTo>
                  <a:lnTo>
                    <a:pt x="268911" y="130077"/>
                  </a:lnTo>
                  <a:lnTo>
                    <a:pt x="218840" y="146410"/>
                  </a:lnTo>
                  <a:lnTo>
                    <a:pt x="157524" y="152399"/>
                  </a:lnTo>
                  <a:lnTo>
                    <a:pt x="96208" y="146410"/>
                  </a:lnTo>
                  <a:lnTo>
                    <a:pt x="46137" y="130077"/>
                  </a:lnTo>
                  <a:lnTo>
                    <a:pt x="12378" y="105856"/>
                  </a:lnTo>
                  <a:lnTo>
                    <a:pt x="0" y="761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4114616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80225" y="2941541"/>
            <a:ext cx="2453191" cy="1512794"/>
            <a:chOff x="5035852" y="2738432"/>
            <a:chExt cx="3475354" cy="2143125"/>
          </a:xfrm>
        </p:grpSpPr>
        <p:sp>
          <p:nvSpPr>
            <p:cNvPr id="3" name="object 3"/>
            <p:cNvSpPr/>
            <p:nvPr/>
          </p:nvSpPr>
          <p:spPr>
            <a:xfrm>
              <a:off x="5460664" y="2743194"/>
              <a:ext cx="3045460" cy="2133600"/>
            </a:xfrm>
            <a:custGeom>
              <a:avLst/>
              <a:gdLst/>
              <a:ahLst/>
              <a:cxnLst/>
              <a:rect l="l" t="t" r="r" b="b"/>
              <a:pathLst>
                <a:path w="3045459" h="2133600">
                  <a:moveTo>
                    <a:pt x="1522696" y="2133595"/>
                  </a:moveTo>
                  <a:lnTo>
                    <a:pt x="1466875" y="2132892"/>
                  </a:lnTo>
                  <a:lnTo>
                    <a:pt x="1411559" y="2130797"/>
                  </a:lnTo>
                  <a:lnTo>
                    <a:pt x="1356784" y="2127335"/>
                  </a:lnTo>
                  <a:lnTo>
                    <a:pt x="1302584" y="2122531"/>
                  </a:lnTo>
                  <a:lnTo>
                    <a:pt x="1248993" y="2116408"/>
                  </a:lnTo>
                  <a:lnTo>
                    <a:pt x="1196046" y="2108990"/>
                  </a:lnTo>
                  <a:lnTo>
                    <a:pt x="1143778" y="2100301"/>
                  </a:lnTo>
                  <a:lnTo>
                    <a:pt x="1092221" y="2090366"/>
                  </a:lnTo>
                  <a:lnTo>
                    <a:pt x="1041412" y="2079209"/>
                  </a:lnTo>
                  <a:lnTo>
                    <a:pt x="991384" y="2066853"/>
                  </a:lnTo>
                  <a:lnTo>
                    <a:pt x="942172" y="2053324"/>
                  </a:lnTo>
                  <a:lnTo>
                    <a:pt x="893809" y="2038644"/>
                  </a:lnTo>
                  <a:lnTo>
                    <a:pt x="846332" y="2022838"/>
                  </a:lnTo>
                  <a:lnTo>
                    <a:pt x="799773" y="2005931"/>
                  </a:lnTo>
                  <a:lnTo>
                    <a:pt x="754168" y="1987946"/>
                  </a:lnTo>
                  <a:lnTo>
                    <a:pt x="709551" y="1968907"/>
                  </a:lnTo>
                  <a:lnTo>
                    <a:pt x="665956" y="1948838"/>
                  </a:lnTo>
                  <a:lnTo>
                    <a:pt x="623417" y="1927764"/>
                  </a:lnTo>
                  <a:lnTo>
                    <a:pt x="581970" y="1905709"/>
                  </a:lnTo>
                  <a:lnTo>
                    <a:pt x="541648" y="1882697"/>
                  </a:lnTo>
                  <a:lnTo>
                    <a:pt x="502486" y="1858752"/>
                  </a:lnTo>
                  <a:lnTo>
                    <a:pt x="464518" y="1833897"/>
                  </a:lnTo>
                  <a:lnTo>
                    <a:pt x="427778" y="1808158"/>
                  </a:lnTo>
                  <a:lnTo>
                    <a:pt x="392302" y="1781558"/>
                  </a:lnTo>
                  <a:lnTo>
                    <a:pt x="358123" y="1754121"/>
                  </a:lnTo>
                  <a:lnTo>
                    <a:pt x="325276" y="1725871"/>
                  </a:lnTo>
                  <a:lnTo>
                    <a:pt x="293796" y="1696833"/>
                  </a:lnTo>
                  <a:lnTo>
                    <a:pt x="263716" y="1667031"/>
                  </a:lnTo>
                  <a:lnTo>
                    <a:pt x="235071" y="1636488"/>
                  </a:lnTo>
                  <a:lnTo>
                    <a:pt x="207895" y="1605230"/>
                  </a:lnTo>
                  <a:lnTo>
                    <a:pt x="182224" y="1573279"/>
                  </a:lnTo>
                  <a:lnTo>
                    <a:pt x="158091" y="1540660"/>
                  </a:lnTo>
                  <a:lnTo>
                    <a:pt x="135530" y="1507397"/>
                  </a:lnTo>
                  <a:lnTo>
                    <a:pt x="114577" y="1473515"/>
                  </a:lnTo>
                  <a:lnTo>
                    <a:pt x="95265" y="1439037"/>
                  </a:lnTo>
                  <a:lnTo>
                    <a:pt x="77629" y="1403987"/>
                  </a:lnTo>
                  <a:lnTo>
                    <a:pt x="61703" y="1368390"/>
                  </a:lnTo>
                  <a:lnTo>
                    <a:pt x="47522" y="1332270"/>
                  </a:lnTo>
                  <a:lnTo>
                    <a:pt x="35121" y="1295650"/>
                  </a:lnTo>
                  <a:lnTo>
                    <a:pt x="24533" y="1258555"/>
                  </a:lnTo>
                  <a:lnTo>
                    <a:pt x="15792" y="1221009"/>
                  </a:lnTo>
                  <a:lnTo>
                    <a:pt x="8935" y="1183036"/>
                  </a:lnTo>
                  <a:lnTo>
                    <a:pt x="3994" y="1144661"/>
                  </a:lnTo>
                  <a:lnTo>
                    <a:pt x="1004" y="1105906"/>
                  </a:lnTo>
                  <a:lnTo>
                    <a:pt x="0" y="1066797"/>
                  </a:lnTo>
                  <a:lnTo>
                    <a:pt x="1004" y="1027688"/>
                  </a:lnTo>
                  <a:lnTo>
                    <a:pt x="3994" y="988934"/>
                  </a:lnTo>
                  <a:lnTo>
                    <a:pt x="8935" y="950558"/>
                  </a:lnTo>
                  <a:lnTo>
                    <a:pt x="15792" y="912586"/>
                  </a:lnTo>
                  <a:lnTo>
                    <a:pt x="24533" y="875040"/>
                  </a:lnTo>
                  <a:lnTo>
                    <a:pt x="35121" y="837945"/>
                  </a:lnTo>
                  <a:lnTo>
                    <a:pt x="47522" y="801325"/>
                  </a:lnTo>
                  <a:lnTo>
                    <a:pt x="61703" y="765205"/>
                  </a:lnTo>
                  <a:lnTo>
                    <a:pt x="77629" y="729608"/>
                  </a:lnTo>
                  <a:lnTo>
                    <a:pt x="95265" y="694558"/>
                  </a:lnTo>
                  <a:lnTo>
                    <a:pt x="114577" y="660080"/>
                  </a:lnTo>
                  <a:lnTo>
                    <a:pt x="135530" y="626197"/>
                  </a:lnTo>
                  <a:lnTo>
                    <a:pt x="158091" y="592935"/>
                  </a:lnTo>
                  <a:lnTo>
                    <a:pt x="182224" y="560316"/>
                  </a:lnTo>
                  <a:lnTo>
                    <a:pt x="207895" y="528365"/>
                  </a:lnTo>
                  <a:lnTo>
                    <a:pt x="235071" y="497106"/>
                  </a:lnTo>
                  <a:lnTo>
                    <a:pt x="263716" y="466564"/>
                  </a:lnTo>
                  <a:lnTo>
                    <a:pt x="293796" y="436761"/>
                  </a:lnTo>
                  <a:lnTo>
                    <a:pt x="325276" y="407723"/>
                  </a:lnTo>
                  <a:lnTo>
                    <a:pt x="358123" y="379474"/>
                  </a:lnTo>
                  <a:lnTo>
                    <a:pt x="392302" y="352037"/>
                  </a:lnTo>
                  <a:lnTo>
                    <a:pt x="427778" y="325437"/>
                  </a:lnTo>
                  <a:lnTo>
                    <a:pt x="464518" y="299698"/>
                  </a:lnTo>
                  <a:lnTo>
                    <a:pt x="502486" y="274843"/>
                  </a:lnTo>
                  <a:lnTo>
                    <a:pt x="541648" y="250898"/>
                  </a:lnTo>
                  <a:lnTo>
                    <a:pt x="581970" y="227885"/>
                  </a:lnTo>
                  <a:lnTo>
                    <a:pt x="623417" y="205830"/>
                  </a:lnTo>
                  <a:lnTo>
                    <a:pt x="665956" y="184756"/>
                  </a:lnTo>
                  <a:lnTo>
                    <a:pt x="709551" y="164688"/>
                  </a:lnTo>
                  <a:lnTo>
                    <a:pt x="754168" y="145649"/>
                  </a:lnTo>
                  <a:lnTo>
                    <a:pt x="799773" y="127664"/>
                  </a:lnTo>
                  <a:lnTo>
                    <a:pt x="846332" y="110756"/>
                  </a:lnTo>
                  <a:lnTo>
                    <a:pt x="893809" y="94951"/>
                  </a:lnTo>
                  <a:lnTo>
                    <a:pt x="942172" y="80271"/>
                  </a:lnTo>
                  <a:lnTo>
                    <a:pt x="991384" y="66741"/>
                  </a:lnTo>
                  <a:lnTo>
                    <a:pt x="1041412" y="54386"/>
                  </a:lnTo>
                  <a:lnTo>
                    <a:pt x="1092221" y="43228"/>
                  </a:lnTo>
                  <a:lnTo>
                    <a:pt x="1143778" y="33294"/>
                  </a:lnTo>
                  <a:lnTo>
                    <a:pt x="1196046" y="24605"/>
                  </a:lnTo>
                  <a:lnTo>
                    <a:pt x="1248993" y="17187"/>
                  </a:lnTo>
                  <a:lnTo>
                    <a:pt x="1302584" y="11064"/>
                  </a:lnTo>
                  <a:lnTo>
                    <a:pt x="1356784" y="6259"/>
                  </a:lnTo>
                  <a:lnTo>
                    <a:pt x="1411559" y="2798"/>
                  </a:lnTo>
                  <a:lnTo>
                    <a:pt x="1466875" y="703"/>
                  </a:lnTo>
                  <a:lnTo>
                    <a:pt x="1522696" y="0"/>
                  </a:lnTo>
                  <a:lnTo>
                    <a:pt x="1578518" y="703"/>
                  </a:lnTo>
                  <a:lnTo>
                    <a:pt x="1633834" y="2798"/>
                  </a:lnTo>
                  <a:lnTo>
                    <a:pt x="1688609" y="6259"/>
                  </a:lnTo>
                  <a:lnTo>
                    <a:pt x="1742809" y="11064"/>
                  </a:lnTo>
                  <a:lnTo>
                    <a:pt x="1796399" y="17187"/>
                  </a:lnTo>
                  <a:lnTo>
                    <a:pt x="1849347" y="24605"/>
                  </a:lnTo>
                  <a:lnTo>
                    <a:pt x="1901615" y="33294"/>
                  </a:lnTo>
                  <a:lnTo>
                    <a:pt x="1953172" y="43228"/>
                  </a:lnTo>
                  <a:lnTo>
                    <a:pt x="2003981" y="54386"/>
                  </a:lnTo>
                  <a:lnTo>
                    <a:pt x="2054009" y="66741"/>
                  </a:lnTo>
                  <a:lnTo>
                    <a:pt x="2103221" y="80271"/>
                  </a:lnTo>
                  <a:lnTo>
                    <a:pt x="2151583" y="94951"/>
                  </a:lnTo>
                  <a:lnTo>
                    <a:pt x="2199061" y="110756"/>
                  </a:lnTo>
                  <a:lnTo>
                    <a:pt x="2245619" y="127664"/>
                  </a:lnTo>
                  <a:lnTo>
                    <a:pt x="2291225" y="145649"/>
                  </a:lnTo>
                  <a:lnTo>
                    <a:pt x="2335842" y="164688"/>
                  </a:lnTo>
                  <a:lnTo>
                    <a:pt x="2379437" y="184756"/>
                  </a:lnTo>
                  <a:lnTo>
                    <a:pt x="2421975" y="205830"/>
                  </a:lnTo>
                  <a:lnTo>
                    <a:pt x="2463423" y="227885"/>
                  </a:lnTo>
                  <a:lnTo>
                    <a:pt x="2503745" y="250898"/>
                  </a:lnTo>
                  <a:lnTo>
                    <a:pt x="2542907" y="274843"/>
                  </a:lnTo>
                  <a:lnTo>
                    <a:pt x="2580875" y="299698"/>
                  </a:lnTo>
                  <a:lnTo>
                    <a:pt x="2617615" y="325437"/>
                  </a:lnTo>
                  <a:lnTo>
                    <a:pt x="2653091" y="352037"/>
                  </a:lnTo>
                  <a:lnTo>
                    <a:pt x="2687270" y="379474"/>
                  </a:lnTo>
                  <a:lnTo>
                    <a:pt x="2720117" y="407723"/>
                  </a:lnTo>
                  <a:lnTo>
                    <a:pt x="2751597" y="436761"/>
                  </a:lnTo>
                  <a:lnTo>
                    <a:pt x="2781677" y="466564"/>
                  </a:lnTo>
                  <a:lnTo>
                    <a:pt x="2810322" y="497106"/>
                  </a:lnTo>
                  <a:lnTo>
                    <a:pt x="2837498" y="528365"/>
                  </a:lnTo>
                  <a:lnTo>
                    <a:pt x="2863169" y="560316"/>
                  </a:lnTo>
                  <a:lnTo>
                    <a:pt x="2887302" y="592935"/>
                  </a:lnTo>
                  <a:lnTo>
                    <a:pt x="2909863" y="626197"/>
                  </a:lnTo>
                  <a:lnTo>
                    <a:pt x="2930816" y="660080"/>
                  </a:lnTo>
                  <a:lnTo>
                    <a:pt x="2950128" y="694558"/>
                  </a:lnTo>
                  <a:lnTo>
                    <a:pt x="2967764" y="729608"/>
                  </a:lnTo>
                  <a:lnTo>
                    <a:pt x="2983690" y="765205"/>
                  </a:lnTo>
                  <a:lnTo>
                    <a:pt x="2997870" y="801325"/>
                  </a:lnTo>
                  <a:lnTo>
                    <a:pt x="3010272" y="837945"/>
                  </a:lnTo>
                  <a:lnTo>
                    <a:pt x="3020860" y="875040"/>
                  </a:lnTo>
                  <a:lnTo>
                    <a:pt x="3029600" y="912586"/>
                  </a:lnTo>
                  <a:lnTo>
                    <a:pt x="3036458" y="950558"/>
                  </a:lnTo>
                  <a:lnTo>
                    <a:pt x="3041399" y="988934"/>
                  </a:lnTo>
                  <a:lnTo>
                    <a:pt x="3044389" y="1027688"/>
                  </a:lnTo>
                  <a:lnTo>
                    <a:pt x="3045393" y="1066797"/>
                  </a:lnTo>
                  <a:lnTo>
                    <a:pt x="3044389" y="1105906"/>
                  </a:lnTo>
                  <a:lnTo>
                    <a:pt x="3041399" y="1144661"/>
                  </a:lnTo>
                  <a:lnTo>
                    <a:pt x="3036458" y="1183036"/>
                  </a:lnTo>
                  <a:lnTo>
                    <a:pt x="3029600" y="1221009"/>
                  </a:lnTo>
                  <a:lnTo>
                    <a:pt x="3020860" y="1258555"/>
                  </a:lnTo>
                  <a:lnTo>
                    <a:pt x="3010272" y="1295650"/>
                  </a:lnTo>
                  <a:lnTo>
                    <a:pt x="2997870" y="1332270"/>
                  </a:lnTo>
                  <a:lnTo>
                    <a:pt x="2983690" y="1368390"/>
                  </a:lnTo>
                  <a:lnTo>
                    <a:pt x="2967764" y="1403987"/>
                  </a:lnTo>
                  <a:lnTo>
                    <a:pt x="2950128" y="1439037"/>
                  </a:lnTo>
                  <a:lnTo>
                    <a:pt x="2930816" y="1473515"/>
                  </a:lnTo>
                  <a:lnTo>
                    <a:pt x="2909863" y="1507397"/>
                  </a:lnTo>
                  <a:lnTo>
                    <a:pt x="2887302" y="1540660"/>
                  </a:lnTo>
                  <a:lnTo>
                    <a:pt x="2863169" y="1573279"/>
                  </a:lnTo>
                  <a:lnTo>
                    <a:pt x="2837498" y="1605230"/>
                  </a:lnTo>
                  <a:lnTo>
                    <a:pt x="2810322" y="1636488"/>
                  </a:lnTo>
                  <a:lnTo>
                    <a:pt x="2781677" y="1667031"/>
                  </a:lnTo>
                  <a:lnTo>
                    <a:pt x="2751597" y="1696833"/>
                  </a:lnTo>
                  <a:lnTo>
                    <a:pt x="2720117" y="1725871"/>
                  </a:lnTo>
                  <a:lnTo>
                    <a:pt x="2687270" y="1754121"/>
                  </a:lnTo>
                  <a:lnTo>
                    <a:pt x="2653091" y="1781558"/>
                  </a:lnTo>
                  <a:lnTo>
                    <a:pt x="2617615" y="1808158"/>
                  </a:lnTo>
                  <a:lnTo>
                    <a:pt x="2580875" y="1833897"/>
                  </a:lnTo>
                  <a:lnTo>
                    <a:pt x="2542907" y="1858752"/>
                  </a:lnTo>
                  <a:lnTo>
                    <a:pt x="2503745" y="1882697"/>
                  </a:lnTo>
                  <a:lnTo>
                    <a:pt x="2463423" y="1905709"/>
                  </a:lnTo>
                  <a:lnTo>
                    <a:pt x="2421975" y="1927764"/>
                  </a:lnTo>
                  <a:lnTo>
                    <a:pt x="2379437" y="1948838"/>
                  </a:lnTo>
                  <a:lnTo>
                    <a:pt x="2335842" y="1968907"/>
                  </a:lnTo>
                  <a:lnTo>
                    <a:pt x="2291225" y="1987946"/>
                  </a:lnTo>
                  <a:lnTo>
                    <a:pt x="2245619" y="2005931"/>
                  </a:lnTo>
                  <a:lnTo>
                    <a:pt x="2199061" y="2022838"/>
                  </a:lnTo>
                  <a:lnTo>
                    <a:pt x="2151583" y="2038644"/>
                  </a:lnTo>
                  <a:lnTo>
                    <a:pt x="2103221" y="2053324"/>
                  </a:lnTo>
                  <a:lnTo>
                    <a:pt x="2054009" y="2066853"/>
                  </a:lnTo>
                  <a:lnTo>
                    <a:pt x="2003981" y="2079209"/>
                  </a:lnTo>
                  <a:lnTo>
                    <a:pt x="1953172" y="2090366"/>
                  </a:lnTo>
                  <a:lnTo>
                    <a:pt x="1901615" y="2100301"/>
                  </a:lnTo>
                  <a:lnTo>
                    <a:pt x="1849347" y="2108990"/>
                  </a:lnTo>
                  <a:lnTo>
                    <a:pt x="1796399" y="2116408"/>
                  </a:lnTo>
                  <a:lnTo>
                    <a:pt x="1742809" y="2122531"/>
                  </a:lnTo>
                  <a:lnTo>
                    <a:pt x="1688609" y="2127335"/>
                  </a:lnTo>
                  <a:lnTo>
                    <a:pt x="1633834" y="2130797"/>
                  </a:lnTo>
                  <a:lnTo>
                    <a:pt x="1578518" y="2132892"/>
                  </a:lnTo>
                  <a:lnTo>
                    <a:pt x="1522696" y="2133595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460663" y="2743194"/>
              <a:ext cx="3045460" cy="2133600"/>
            </a:xfrm>
            <a:custGeom>
              <a:avLst/>
              <a:gdLst/>
              <a:ahLst/>
              <a:cxnLst/>
              <a:rect l="l" t="t" r="r" b="b"/>
              <a:pathLst>
                <a:path w="3045459" h="2133600">
                  <a:moveTo>
                    <a:pt x="0" y="1066797"/>
                  </a:moveTo>
                  <a:lnTo>
                    <a:pt x="1004" y="1027688"/>
                  </a:lnTo>
                  <a:lnTo>
                    <a:pt x="3994" y="988934"/>
                  </a:lnTo>
                  <a:lnTo>
                    <a:pt x="8935" y="950558"/>
                  </a:lnTo>
                  <a:lnTo>
                    <a:pt x="15792" y="912586"/>
                  </a:lnTo>
                  <a:lnTo>
                    <a:pt x="24533" y="875040"/>
                  </a:lnTo>
                  <a:lnTo>
                    <a:pt x="35121" y="837945"/>
                  </a:lnTo>
                  <a:lnTo>
                    <a:pt x="47522" y="801325"/>
                  </a:lnTo>
                  <a:lnTo>
                    <a:pt x="61703" y="765205"/>
                  </a:lnTo>
                  <a:lnTo>
                    <a:pt x="77629" y="729608"/>
                  </a:lnTo>
                  <a:lnTo>
                    <a:pt x="95265" y="694558"/>
                  </a:lnTo>
                  <a:lnTo>
                    <a:pt x="114577" y="660080"/>
                  </a:lnTo>
                  <a:lnTo>
                    <a:pt x="135530" y="626197"/>
                  </a:lnTo>
                  <a:lnTo>
                    <a:pt x="158091" y="592935"/>
                  </a:lnTo>
                  <a:lnTo>
                    <a:pt x="182224" y="560316"/>
                  </a:lnTo>
                  <a:lnTo>
                    <a:pt x="207895" y="528365"/>
                  </a:lnTo>
                  <a:lnTo>
                    <a:pt x="235071" y="497106"/>
                  </a:lnTo>
                  <a:lnTo>
                    <a:pt x="263716" y="466564"/>
                  </a:lnTo>
                  <a:lnTo>
                    <a:pt x="293796" y="436761"/>
                  </a:lnTo>
                  <a:lnTo>
                    <a:pt x="325276" y="407723"/>
                  </a:lnTo>
                  <a:lnTo>
                    <a:pt x="358123" y="379474"/>
                  </a:lnTo>
                  <a:lnTo>
                    <a:pt x="392302" y="352037"/>
                  </a:lnTo>
                  <a:lnTo>
                    <a:pt x="427778" y="325437"/>
                  </a:lnTo>
                  <a:lnTo>
                    <a:pt x="464518" y="299698"/>
                  </a:lnTo>
                  <a:lnTo>
                    <a:pt x="502486" y="274843"/>
                  </a:lnTo>
                  <a:lnTo>
                    <a:pt x="541648" y="250898"/>
                  </a:lnTo>
                  <a:lnTo>
                    <a:pt x="581970" y="227885"/>
                  </a:lnTo>
                  <a:lnTo>
                    <a:pt x="623417" y="205830"/>
                  </a:lnTo>
                  <a:lnTo>
                    <a:pt x="665956" y="184756"/>
                  </a:lnTo>
                  <a:lnTo>
                    <a:pt x="709551" y="164688"/>
                  </a:lnTo>
                  <a:lnTo>
                    <a:pt x="754168" y="145649"/>
                  </a:lnTo>
                  <a:lnTo>
                    <a:pt x="799773" y="127664"/>
                  </a:lnTo>
                  <a:lnTo>
                    <a:pt x="846332" y="110756"/>
                  </a:lnTo>
                  <a:lnTo>
                    <a:pt x="893809" y="94951"/>
                  </a:lnTo>
                  <a:lnTo>
                    <a:pt x="942172" y="80271"/>
                  </a:lnTo>
                  <a:lnTo>
                    <a:pt x="991384" y="66741"/>
                  </a:lnTo>
                  <a:lnTo>
                    <a:pt x="1041412" y="54386"/>
                  </a:lnTo>
                  <a:lnTo>
                    <a:pt x="1092221" y="43228"/>
                  </a:lnTo>
                  <a:lnTo>
                    <a:pt x="1143778" y="33294"/>
                  </a:lnTo>
                  <a:lnTo>
                    <a:pt x="1196046" y="24605"/>
                  </a:lnTo>
                  <a:lnTo>
                    <a:pt x="1248993" y="17187"/>
                  </a:lnTo>
                  <a:lnTo>
                    <a:pt x="1302584" y="11064"/>
                  </a:lnTo>
                  <a:lnTo>
                    <a:pt x="1356784" y="6259"/>
                  </a:lnTo>
                  <a:lnTo>
                    <a:pt x="1411559" y="2798"/>
                  </a:lnTo>
                  <a:lnTo>
                    <a:pt x="1466875" y="703"/>
                  </a:lnTo>
                  <a:lnTo>
                    <a:pt x="1522696" y="0"/>
                  </a:lnTo>
                  <a:lnTo>
                    <a:pt x="1578518" y="703"/>
                  </a:lnTo>
                  <a:lnTo>
                    <a:pt x="1633834" y="2798"/>
                  </a:lnTo>
                  <a:lnTo>
                    <a:pt x="1688609" y="6259"/>
                  </a:lnTo>
                  <a:lnTo>
                    <a:pt x="1742809" y="11064"/>
                  </a:lnTo>
                  <a:lnTo>
                    <a:pt x="1796399" y="17187"/>
                  </a:lnTo>
                  <a:lnTo>
                    <a:pt x="1849346" y="24605"/>
                  </a:lnTo>
                  <a:lnTo>
                    <a:pt x="1901615" y="33294"/>
                  </a:lnTo>
                  <a:lnTo>
                    <a:pt x="1953172" y="43228"/>
                  </a:lnTo>
                  <a:lnTo>
                    <a:pt x="2003981" y="54386"/>
                  </a:lnTo>
                  <a:lnTo>
                    <a:pt x="2054009" y="66741"/>
                  </a:lnTo>
                  <a:lnTo>
                    <a:pt x="2103221" y="80271"/>
                  </a:lnTo>
                  <a:lnTo>
                    <a:pt x="2151583" y="94951"/>
                  </a:lnTo>
                  <a:lnTo>
                    <a:pt x="2199061" y="110756"/>
                  </a:lnTo>
                  <a:lnTo>
                    <a:pt x="2245619" y="127664"/>
                  </a:lnTo>
                  <a:lnTo>
                    <a:pt x="2291225" y="145649"/>
                  </a:lnTo>
                  <a:lnTo>
                    <a:pt x="2335842" y="164688"/>
                  </a:lnTo>
                  <a:lnTo>
                    <a:pt x="2379437" y="184756"/>
                  </a:lnTo>
                  <a:lnTo>
                    <a:pt x="2421975" y="205830"/>
                  </a:lnTo>
                  <a:lnTo>
                    <a:pt x="2463423" y="227885"/>
                  </a:lnTo>
                  <a:lnTo>
                    <a:pt x="2503745" y="250898"/>
                  </a:lnTo>
                  <a:lnTo>
                    <a:pt x="2542907" y="274843"/>
                  </a:lnTo>
                  <a:lnTo>
                    <a:pt x="2580875" y="299698"/>
                  </a:lnTo>
                  <a:lnTo>
                    <a:pt x="2617614" y="325437"/>
                  </a:lnTo>
                  <a:lnTo>
                    <a:pt x="2653091" y="352037"/>
                  </a:lnTo>
                  <a:lnTo>
                    <a:pt x="2687270" y="379474"/>
                  </a:lnTo>
                  <a:lnTo>
                    <a:pt x="2720116" y="407723"/>
                  </a:lnTo>
                  <a:lnTo>
                    <a:pt x="2751597" y="436761"/>
                  </a:lnTo>
                  <a:lnTo>
                    <a:pt x="2781677" y="466564"/>
                  </a:lnTo>
                  <a:lnTo>
                    <a:pt x="2810322" y="497106"/>
                  </a:lnTo>
                  <a:lnTo>
                    <a:pt x="2837497" y="528365"/>
                  </a:lnTo>
                  <a:lnTo>
                    <a:pt x="2863169" y="560316"/>
                  </a:lnTo>
                  <a:lnTo>
                    <a:pt x="2887302" y="592935"/>
                  </a:lnTo>
                  <a:lnTo>
                    <a:pt x="2909863" y="626197"/>
                  </a:lnTo>
                  <a:lnTo>
                    <a:pt x="2930816" y="660080"/>
                  </a:lnTo>
                  <a:lnTo>
                    <a:pt x="2950128" y="694558"/>
                  </a:lnTo>
                  <a:lnTo>
                    <a:pt x="2967764" y="729608"/>
                  </a:lnTo>
                  <a:lnTo>
                    <a:pt x="2983690" y="765205"/>
                  </a:lnTo>
                  <a:lnTo>
                    <a:pt x="2997870" y="801325"/>
                  </a:lnTo>
                  <a:lnTo>
                    <a:pt x="3010272" y="837945"/>
                  </a:lnTo>
                  <a:lnTo>
                    <a:pt x="3020860" y="875040"/>
                  </a:lnTo>
                  <a:lnTo>
                    <a:pt x="3029600" y="912586"/>
                  </a:lnTo>
                  <a:lnTo>
                    <a:pt x="3036458" y="950558"/>
                  </a:lnTo>
                  <a:lnTo>
                    <a:pt x="3041399" y="988934"/>
                  </a:lnTo>
                  <a:lnTo>
                    <a:pt x="3044389" y="1027688"/>
                  </a:lnTo>
                  <a:lnTo>
                    <a:pt x="3045393" y="1066797"/>
                  </a:lnTo>
                  <a:lnTo>
                    <a:pt x="3044389" y="1105906"/>
                  </a:lnTo>
                  <a:lnTo>
                    <a:pt x="3041399" y="1144661"/>
                  </a:lnTo>
                  <a:lnTo>
                    <a:pt x="3036458" y="1183036"/>
                  </a:lnTo>
                  <a:lnTo>
                    <a:pt x="3029600" y="1221009"/>
                  </a:lnTo>
                  <a:lnTo>
                    <a:pt x="3020860" y="1258555"/>
                  </a:lnTo>
                  <a:lnTo>
                    <a:pt x="3010272" y="1295650"/>
                  </a:lnTo>
                  <a:lnTo>
                    <a:pt x="2997870" y="1332270"/>
                  </a:lnTo>
                  <a:lnTo>
                    <a:pt x="2983690" y="1368390"/>
                  </a:lnTo>
                  <a:lnTo>
                    <a:pt x="2967764" y="1403987"/>
                  </a:lnTo>
                  <a:lnTo>
                    <a:pt x="2950128" y="1439037"/>
                  </a:lnTo>
                  <a:lnTo>
                    <a:pt x="2930816" y="1473515"/>
                  </a:lnTo>
                  <a:lnTo>
                    <a:pt x="2909863" y="1507397"/>
                  </a:lnTo>
                  <a:lnTo>
                    <a:pt x="2887302" y="1540660"/>
                  </a:lnTo>
                  <a:lnTo>
                    <a:pt x="2863169" y="1573279"/>
                  </a:lnTo>
                  <a:lnTo>
                    <a:pt x="2837497" y="1605230"/>
                  </a:lnTo>
                  <a:lnTo>
                    <a:pt x="2810322" y="1636488"/>
                  </a:lnTo>
                  <a:lnTo>
                    <a:pt x="2781677" y="1667031"/>
                  </a:lnTo>
                  <a:lnTo>
                    <a:pt x="2751597" y="1696833"/>
                  </a:lnTo>
                  <a:lnTo>
                    <a:pt x="2720116" y="1725871"/>
                  </a:lnTo>
                  <a:lnTo>
                    <a:pt x="2687270" y="1754121"/>
                  </a:lnTo>
                  <a:lnTo>
                    <a:pt x="2653091" y="1781558"/>
                  </a:lnTo>
                  <a:lnTo>
                    <a:pt x="2617614" y="1808158"/>
                  </a:lnTo>
                  <a:lnTo>
                    <a:pt x="2580875" y="1833897"/>
                  </a:lnTo>
                  <a:lnTo>
                    <a:pt x="2542907" y="1858751"/>
                  </a:lnTo>
                  <a:lnTo>
                    <a:pt x="2503745" y="1882697"/>
                  </a:lnTo>
                  <a:lnTo>
                    <a:pt x="2463423" y="1905709"/>
                  </a:lnTo>
                  <a:lnTo>
                    <a:pt x="2421975" y="1927764"/>
                  </a:lnTo>
                  <a:lnTo>
                    <a:pt x="2379437" y="1948838"/>
                  </a:lnTo>
                  <a:lnTo>
                    <a:pt x="2335842" y="1968907"/>
                  </a:lnTo>
                  <a:lnTo>
                    <a:pt x="2291225" y="1987945"/>
                  </a:lnTo>
                  <a:lnTo>
                    <a:pt x="2245619" y="2005931"/>
                  </a:lnTo>
                  <a:lnTo>
                    <a:pt x="2199061" y="2022838"/>
                  </a:lnTo>
                  <a:lnTo>
                    <a:pt x="2151583" y="2038644"/>
                  </a:lnTo>
                  <a:lnTo>
                    <a:pt x="2103221" y="2053324"/>
                  </a:lnTo>
                  <a:lnTo>
                    <a:pt x="2054009" y="2066853"/>
                  </a:lnTo>
                  <a:lnTo>
                    <a:pt x="2003981" y="2079209"/>
                  </a:lnTo>
                  <a:lnTo>
                    <a:pt x="1953172" y="2090366"/>
                  </a:lnTo>
                  <a:lnTo>
                    <a:pt x="1901615" y="2100301"/>
                  </a:lnTo>
                  <a:lnTo>
                    <a:pt x="1849346" y="2108990"/>
                  </a:lnTo>
                  <a:lnTo>
                    <a:pt x="1796399" y="2116408"/>
                  </a:lnTo>
                  <a:lnTo>
                    <a:pt x="1742809" y="2122531"/>
                  </a:lnTo>
                  <a:lnTo>
                    <a:pt x="1688609" y="2127335"/>
                  </a:lnTo>
                  <a:lnTo>
                    <a:pt x="1633834" y="2130797"/>
                  </a:lnTo>
                  <a:lnTo>
                    <a:pt x="1578518" y="2132892"/>
                  </a:lnTo>
                  <a:lnTo>
                    <a:pt x="1522696" y="2133595"/>
                  </a:lnTo>
                  <a:lnTo>
                    <a:pt x="1466875" y="2132892"/>
                  </a:lnTo>
                  <a:lnTo>
                    <a:pt x="1411559" y="2130797"/>
                  </a:lnTo>
                  <a:lnTo>
                    <a:pt x="1356784" y="2127335"/>
                  </a:lnTo>
                  <a:lnTo>
                    <a:pt x="1302584" y="2122531"/>
                  </a:lnTo>
                  <a:lnTo>
                    <a:pt x="1248993" y="2116408"/>
                  </a:lnTo>
                  <a:lnTo>
                    <a:pt x="1196046" y="2108990"/>
                  </a:lnTo>
                  <a:lnTo>
                    <a:pt x="1143778" y="2100301"/>
                  </a:lnTo>
                  <a:lnTo>
                    <a:pt x="1092221" y="2090366"/>
                  </a:lnTo>
                  <a:lnTo>
                    <a:pt x="1041412" y="2079209"/>
                  </a:lnTo>
                  <a:lnTo>
                    <a:pt x="991384" y="2066853"/>
                  </a:lnTo>
                  <a:lnTo>
                    <a:pt x="942172" y="2053324"/>
                  </a:lnTo>
                  <a:lnTo>
                    <a:pt x="893809" y="2038644"/>
                  </a:lnTo>
                  <a:lnTo>
                    <a:pt x="846332" y="2022838"/>
                  </a:lnTo>
                  <a:lnTo>
                    <a:pt x="799773" y="2005931"/>
                  </a:lnTo>
                  <a:lnTo>
                    <a:pt x="754168" y="1987945"/>
                  </a:lnTo>
                  <a:lnTo>
                    <a:pt x="709551" y="1968907"/>
                  </a:lnTo>
                  <a:lnTo>
                    <a:pt x="665956" y="1948838"/>
                  </a:lnTo>
                  <a:lnTo>
                    <a:pt x="623417" y="1927764"/>
                  </a:lnTo>
                  <a:lnTo>
                    <a:pt x="581970" y="1905709"/>
                  </a:lnTo>
                  <a:lnTo>
                    <a:pt x="541648" y="1882697"/>
                  </a:lnTo>
                  <a:lnTo>
                    <a:pt x="502486" y="1858751"/>
                  </a:lnTo>
                  <a:lnTo>
                    <a:pt x="464518" y="1833897"/>
                  </a:lnTo>
                  <a:lnTo>
                    <a:pt x="427778" y="1808158"/>
                  </a:lnTo>
                  <a:lnTo>
                    <a:pt x="392302" y="1781558"/>
                  </a:lnTo>
                  <a:lnTo>
                    <a:pt x="358123" y="1754121"/>
                  </a:lnTo>
                  <a:lnTo>
                    <a:pt x="325276" y="1725871"/>
                  </a:lnTo>
                  <a:lnTo>
                    <a:pt x="293796" y="1696833"/>
                  </a:lnTo>
                  <a:lnTo>
                    <a:pt x="263716" y="1667031"/>
                  </a:lnTo>
                  <a:lnTo>
                    <a:pt x="235071" y="1636488"/>
                  </a:lnTo>
                  <a:lnTo>
                    <a:pt x="207895" y="1605230"/>
                  </a:lnTo>
                  <a:lnTo>
                    <a:pt x="182224" y="1573279"/>
                  </a:lnTo>
                  <a:lnTo>
                    <a:pt x="158091" y="1540660"/>
                  </a:lnTo>
                  <a:lnTo>
                    <a:pt x="135530" y="1507397"/>
                  </a:lnTo>
                  <a:lnTo>
                    <a:pt x="114577" y="1473515"/>
                  </a:lnTo>
                  <a:lnTo>
                    <a:pt x="95265" y="1439037"/>
                  </a:lnTo>
                  <a:lnTo>
                    <a:pt x="77629" y="1403987"/>
                  </a:lnTo>
                  <a:lnTo>
                    <a:pt x="61703" y="1368390"/>
                  </a:lnTo>
                  <a:lnTo>
                    <a:pt x="47522" y="1332270"/>
                  </a:lnTo>
                  <a:lnTo>
                    <a:pt x="35121" y="1295650"/>
                  </a:lnTo>
                  <a:lnTo>
                    <a:pt x="24533" y="1258555"/>
                  </a:lnTo>
                  <a:lnTo>
                    <a:pt x="15792" y="1221009"/>
                  </a:lnTo>
                  <a:lnTo>
                    <a:pt x="8935" y="1183036"/>
                  </a:lnTo>
                  <a:lnTo>
                    <a:pt x="3994" y="1144661"/>
                  </a:lnTo>
                  <a:lnTo>
                    <a:pt x="1004" y="1105906"/>
                  </a:lnTo>
                  <a:lnTo>
                    <a:pt x="0" y="106679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510811" y="3581393"/>
              <a:ext cx="420370" cy="152400"/>
            </a:xfrm>
            <a:custGeom>
              <a:avLst/>
              <a:gdLst/>
              <a:ahLst/>
              <a:cxnLst/>
              <a:rect l="l" t="t" r="r" b="b"/>
              <a:pathLst>
                <a:path w="420370" h="152400">
                  <a:moveTo>
                    <a:pt x="210024" y="152399"/>
                  </a:moveTo>
                  <a:lnTo>
                    <a:pt x="143638" y="148514"/>
                  </a:lnTo>
                  <a:lnTo>
                    <a:pt x="85984" y="137694"/>
                  </a:lnTo>
                  <a:lnTo>
                    <a:pt x="40520" y="121198"/>
                  </a:lnTo>
                  <a:lnTo>
                    <a:pt x="0" y="76199"/>
                  </a:lnTo>
                  <a:lnTo>
                    <a:pt x="10706" y="52118"/>
                  </a:lnTo>
                  <a:lnTo>
                    <a:pt x="40520" y="31201"/>
                  </a:lnTo>
                  <a:lnTo>
                    <a:pt x="85984" y="14704"/>
                  </a:lnTo>
                  <a:lnTo>
                    <a:pt x="143638" y="3885"/>
                  </a:lnTo>
                  <a:lnTo>
                    <a:pt x="210024" y="0"/>
                  </a:lnTo>
                  <a:lnTo>
                    <a:pt x="276401" y="3885"/>
                  </a:lnTo>
                  <a:lnTo>
                    <a:pt x="334054" y="14704"/>
                  </a:lnTo>
                  <a:lnTo>
                    <a:pt x="379521" y="31201"/>
                  </a:lnTo>
                  <a:lnTo>
                    <a:pt x="409340" y="52118"/>
                  </a:lnTo>
                  <a:lnTo>
                    <a:pt x="420049" y="76199"/>
                  </a:lnTo>
                  <a:lnTo>
                    <a:pt x="409340" y="100281"/>
                  </a:lnTo>
                  <a:lnTo>
                    <a:pt x="379521" y="121198"/>
                  </a:lnTo>
                  <a:lnTo>
                    <a:pt x="334054" y="137694"/>
                  </a:lnTo>
                  <a:lnTo>
                    <a:pt x="276401" y="148514"/>
                  </a:lnTo>
                  <a:lnTo>
                    <a:pt x="210024" y="152399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10811" y="3581392"/>
              <a:ext cx="420370" cy="152400"/>
            </a:xfrm>
            <a:custGeom>
              <a:avLst/>
              <a:gdLst/>
              <a:ahLst/>
              <a:cxnLst/>
              <a:rect l="l" t="t" r="r" b="b"/>
              <a:pathLst>
                <a:path w="420370" h="152400">
                  <a:moveTo>
                    <a:pt x="0" y="76199"/>
                  </a:moveTo>
                  <a:lnTo>
                    <a:pt x="10706" y="52118"/>
                  </a:lnTo>
                  <a:lnTo>
                    <a:pt x="40520" y="31201"/>
                  </a:lnTo>
                  <a:lnTo>
                    <a:pt x="85984" y="14704"/>
                  </a:lnTo>
                  <a:lnTo>
                    <a:pt x="143638" y="3885"/>
                  </a:lnTo>
                  <a:lnTo>
                    <a:pt x="210024" y="0"/>
                  </a:lnTo>
                  <a:lnTo>
                    <a:pt x="276401" y="3885"/>
                  </a:lnTo>
                  <a:lnTo>
                    <a:pt x="334054" y="14704"/>
                  </a:lnTo>
                  <a:lnTo>
                    <a:pt x="379521" y="31201"/>
                  </a:lnTo>
                  <a:lnTo>
                    <a:pt x="420049" y="76199"/>
                  </a:lnTo>
                  <a:lnTo>
                    <a:pt x="379521" y="121198"/>
                  </a:lnTo>
                  <a:lnTo>
                    <a:pt x="334054" y="137694"/>
                  </a:lnTo>
                  <a:lnTo>
                    <a:pt x="276401" y="148514"/>
                  </a:lnTo>
                  <a:lnTo>
                    <a:pt x="210024" y="152399"/>
                  </a:lnTo>
                  <a:lnTo>
                    <a:pt x="143638" y="148514"/>
                  </a:lnTo>
                  <a:lnTo>
                    <a:pt x="85984" y="137694"/>
                  </a:lnTo>
                  <a:lnTo>
                    <a:pt x="40520" y="121198"/>
                  </a:lnTo>
                  <a:lnTo>
                    <a:pt x="10706" y="100281"/>
                  </a:lnTo>
                  <a:lnTo>
                    <a:pt x="0" y="761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191008" y="3962392"/>
              <a:ext cx="315595" cy="152400"/>
            </a:xfrm>
            <a:custGeom>
              <a:avLst/>
              <a:gdLst/>
              <a:ahLst/>
              <a:cxnLst/>
              <a:rect l="l" t="t" r="r" b="b"/>
              <a:pathLst>
                <a:path w="315595" h="152400">
                  <a:moveTo>
                    <a:pt x="157524" y="152399"/>
                  </a:moveTo>
                  <a:lnTo>
                    <a:pt x="96208" y="146410"/>
                  </a:lnTo>
                  <a:lnTo>
                    <a:pt x="46137" y="130077"/>
                  </a:lnTo>
                  <a:lnTo>
                    <a:pt x="12378" y="105856"/>
                  </a:lnTo>
                  <a:lnTo>
                    <a:pt x="0" y="76199"/>
                  </a:lnTo>
                  <a:lnTo>
                    <a:pt x="12378" y="46543"/>
                  </a:lnTo>
                  <a:lnTo>
                    <a:pt x="46137" y="22321"/>
                  </a:lnTo>
                  <a:lnTo>
                    <a:pt x="96208" y="5989"/>
                  </a:lnTo>
                  <a:lnTo>
                    <a:pt x="157524" y="0"/>
                  </a:lnTo>
                  <a:lnTo>
                    <a:pt x="218840" y="5989"/>
                  </a:lnTo>
                  <a:lnTo>
                    <a:pt x="268911" y="22321"/>
                  </a:lnTo>
                  <a:lnTo>
                    <a:pt x="302670" y="46543"/>
                  </a:lnTo>
                  <a:lnTo>
                    <a:pt x="315049" y="76199"/>
                  </a:lnTo>
                  <a:lnTo>
                    <a:pt x="302670" y="105856"/>
                  </a:lnTo>
                  <a:lnTo>
                    <a:pt x="268911" y="130077"/>
                  </a:lnTo>
                  <a:lnTo>
                    <a:pt x="218840" y="146410"/>
                  </a:lnTo>
                  <a:lnTo>
                    <a:pt x="157524" y="152399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191008" y="3962392"/>
              <a:ext cx="315595" cy="152400"/>
            </a:xfrm>
            <a:custGeom>
              <a:avLst/>
              <a:gdLst/>
              <a:ahLst/>
              <a:cxnLst/>
              <a:rect l="l" t="t" r="r" b="b"/>
              <a:pathLst>
                <a:path w="315595" h="152400">
                  <a:moveTo>
                    <a:pt x="0" y="76199"/>
                  </a:moveTo>
                  <a:lnTo>
                    <a:pt x="12378" y="46543"/>
                  </a:lnTo>
                  <a:lnTo>
                    <a:pt x="46137" y="22321"/>
                  </a:lnTo>
                  <a:lnTo>
                    <a:pt x="96208" y="5989"/>
                  </a:lnTo>
                  <a:lnTo>
                    <a:pt x="157524" y="0"/>
                  </a:lnTo>
                  <a:lnTo>
                    <a:pt x="218840" y="5989"/>
                  </a:lnTo>
                  <a:lnTo>
                    <a:pt x="268911" y="22321"/>
                  </a:lnTo>
                  <a:lnTo>
                    <a:pt x="302670" y="46543"/>
                  </a:lnTo>
                  <a:lnTo>
                    <a:pt x="315049" y="76199"/>
                  </a:lnTo>
                  <a:lnTo>
                    <a:pt x="302670" y="105856"/>
                  </a:lnTo>
                  <a:lnTo>
                    <a:pt x="268911" y="130077"/>
                  </a:lnTo>
                  <a:lnTo>
                    <a:pt x="218840" y="146410"/>
                  </a:lnTo>
                  <a:lnTo>
                    <a:pt x="157524" y="152399"/>
                  </a:lnTo>
                  <a:lnTo>
                    <a:pt x="96208" y="146410"/>
                  </a:lnTo>
                  <a:lnTo>
                    <a:pt x="46137" y="130077"/>
                  </a:lnTo>
                  <a:lnTo>
                    <a:pt x="12378" y="105856"/>
                  </a:lnTo>
                  <a:lnTo>
                    <a:pt x="0" y="761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720836" y="2971794"/>
              <a:ext cx="315595" cy="228600"/>
            </a:xfrm>
            <a:custGeom>
              <a:avLst/>
              <a:gdLst/>
              <a:ahLst/>
              <a:cxnLst/>
              <a:rect l="l" t="t" r="r" b="b"/>
              <a:pathLst>
                <a:path w="315595" h="228600">
                  <a:moveTo>
                    <a:pt x="157499" y="228599"/>
                  </a:moveTo>
                  <a:lnTo>
                    <a:pt x="107721" y="222772"/>
                  </a:lnTo>
                  <a:lnTo>
                    <a:pt x="64486" y="206545"/>
                  </a:lnTo>
                  <a:lnTo>
                    <a:pt x="30391" y="181803"/>
                  </a:lnTo>
                  <a:lnTo>
                    <a:pt x="8030" y="150426"/>
                  </a:lnTo>
                  <a:lnTo>
                    <a:pt x="0" y="114299"/>
                  </a:lnTo>
                  <a:lnTo>
                    <a:pt x="8030" y="78172"/>
                  </a:lnTo>
                  <a:lnTo>
                    <a:pt x="30391" y="46796"/>
                  </a:lnTo>
                  <a:lnTo>
                    <a:pt x="64486" y="22053"/>
                  </a:lnTo>
                  <a:lnTo>
                    <a:pt x="107721" y="5827"/>
                  </a:lnTo>
                  <a:lnTo>
                    <a:pt x="157499" y="0"/>
                  </a:lnTo>
                  <a:lnTo>
                    <a:pt x="207290" y="5827"/>
                  </a:lnTo>
                  <a:lnTo>
                    <a:pt x="250532" y="22053"/>
                  </a:lnTo>
                  <a:lnTo>
                    <a:pt x="284631" y="46796"/>
                  </a:lnTo>
                  <a:lnTo>
                    <a:pt x="306993" y="78172"/>
                  </a:lnTo>
                  <a:lnTo>
                    <a:pt x="315024" y="114299"/>
                  </a:lnTo>
                  <a:lnTo>
                    <a:pt x="306993" y="150426"/>
                  </a:lnTo>
                  <a:lnTo>
                    <a:pt x="284631" y="181803"/>
                  </a:lnTo>
                  <a:lnTo>
                    <a:pt x="250532" y="206545"/>
                  </a:lnTo>
                  <a:lnTo>
                    <a:pt x="207290" y="222772"/>
                  </a:lnTo>
                  <a:lnTo>
                    <a:pt x="157499" y="2285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720836" y="2971794"/>
              <a:ext cx="315595" cy="228600"/>
            </a:xfrm>
            <a:custGeom>
              <a:avLst/>
              <a:gdLst/>
              <a:ahLst/>
              <a:cxnLst/>
              <a:rect l="l" t="t" r="r" b="b"/>
              <a:pathLst>
                <a:path w="315595" h="228600">
                  <a:moveTo>
                    <a:pt x="0" y="114299"/>
                  </a:moveTo>
                  <a:lnTo>
                    <a:pt x="8030" y="78172"/>
                  </a:lnTo>
                  <a:lnTo>
                    <a:pt x="30391" y="46796"/>
                  </a:lnTo>
                  <a:lnTo>
                    <a:pt x="64486" y="22053"/>
                  </a:lnTo>
                  <a:lnTo>
                    <a:pt x="107721" y="5827"/>
                  </a:lnTo>
                  <a:lnTo>
                    <a:pt x="157499" y="0"/>
                  </a:lnTo>
                  <a:lnTo>
                    <a:pt x="207290" y="5827"/>
                  </a:lnTo>
                  <a:lnTo>
                    <a:pt x="250532" y="22053"/>
                  </a:lnTo>
                  <a:lnTo>
                    <a:pt x="284631" y="46796"/>
                  </a:lnTo>
                  <a:lnTo>
                    <a:pt x="306993" y="78172"/>
                  </a:lnTo>
                  <a:lnTo>
                    <a:pt x="315024" y="114299"/>
                  </a:lnTo>
                  <a:lnTo>
                    <a:pt x="284631" y="181803"/>
                  </a:lnTo>
                  <a:lnTo>
                    <a:pt x="250532" y="206545"/>
                  </a:lnTo>
                  <a:lnTo>
                    <a:pt x="207290" y="222772"/>
                  </a:lnTo>
                  <a:lnTo>
                    <a:pt x="157499" y="228599"/>
                  </a:lnTo>
                  <a:lnTo>
                    <a:pt x="107721" y="222772"/>
                  </a:lnTo>
                  <a:lnTo>
                    <a:pt x="64486" y="206545"/>
                  </a:lnTo>
                  <a:lnTo>
                    <a:pt x="30391" y="181803"/>
                  </a:lnTo>
                  <a:lnTo>
                    <a:pt x="8030" y="150426"/>
                  </a:lnTo>
                  <a:lnTo>
                    <a:pt x="0" y="1142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040614" y="4648190"/>
              <a:ext cx="420370" cy="152400"/>
            </a:xfrm>
            <a:custGeom>
              <a:avLst/>
              <a:gdLst/>
              <a:ahLst/>
              <a:cxnLst/>
              <a:rect l="l" t="t" r="r" b="b"/>
              <a:pathLst>
                <a:path w="420370" h="152400">
                  <a:moveTo>
                    <a:pt x="210024" y="152399"/>
                  </a:moveTo>
                  <a:lnTo>
                    <a:pt x="143638" y="148514"/>
                  </a:lnTo>
                  <a:lnTo>
                    <a:pt x="85984" y="137694"/>
                  </a:lnTo>
                  <a:lnTo>
                    <a:pt x="40520" y="121198"/>
                  </a:lnTo>
                  <a:lnTo>
                    <a:pt x="0" y="76199"/>
                  </a:lnTo>
                  <a:lnTo>
                    <a:pt x="10706" y="52118"/>
                  </a:lnTo>
                  <a:lnTo>
                    <a:pt x="40520" y="31201"/>
                  </a:lnTo>
                  <a:lnTo>
                    <a:pt x="85984" y="14704"/>
                  </a:lnTo>
                  <a:lnTo>
                    <a:pt x="143638" y="3885"/>
                  </a:lnTo>
                  <a:lnTo>
                    <a:pt x="210024" y="0"/>
                  </a:lnTo>
                  <a:lnTo>
                    <a:pt x="276411" y="3885"/>
                  </a:lnTo>
                  <a:lnTo>
                    <a:pt x="334065" y="14704"/>
                  </a:lnTo>
                  <a:lnTo>
                    <a:pt x="379528" y="31201"/>
                  </a:lnTo>
                  <a:lnTo>
                    <a:pt x="409342" y="52118"/>
                  </a:lnTo>
                  <a:lnTo>
                    <a:pt x="420049" y="76199"/>
                  </a:lnTo>
                  <a:lnTo>
                    <a:pt x="409342" y="100281"/>
                  </a:lnTo>
                  <a:lnTo>
                    <a:pt x="379528" y="121198"/>
                  </a:lnTo>
                  <a:lnTo>
                    <a:pt x="334065" y="137694"/>
                  </a:lnTo>
                  <a:lnTo>
                    <a:pt x="276411" y="148514"/>
                  </a:lnTo>
                  <a:lnTo>
                    <a:pt x="210024" y="152399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040614" y="4648190"/>
              <a:ext cx="420370" cy="152400"/>
            </a:xfrm>
            <a:custGeom>
              <a:avLst/>
              <a:gdLst/>
              <a:ahLst/>
              <a:cxnLst/>
              <a:rect l="l" t="t" r="r" b="b"/>
              <a:pathLst>
                <a:path w="420370" h="152400">
                  <a:moveTo>
                    <a:pt x="0" y="76199"/>
                  </a:moveTo>
                  <a:lnTo>
                    <a:pt x="10706" y="52118"/>
                  </a:lnTo>
                  <a:lnTo>
                    <a:pt x="40520" y="31201"/>
                  </a:lnTo>
                  <a:lnTo>
                    <a:pt x="85984" y="14704"/>
                  </a:lnTo>
                  <a:lnTo>
                    <a:pt x="143638" y="3885"/>
                  </a:lnTo>
                  <a:lnTo>
                    <a:pt x="210024" y="0"/>
                  </a:lnTo>
                  <a:lnTo>
                    <a:pt x="276411" y="3885"/>
                  </a:lnTo>
                  <a:lnTo>
                    <a:pt x="334065" y="14704"/>
                  </a:lnTo>
                  <a:lnTo>
                    <a:pt x="379528" y="31201"/>
                  </a:lnTo>
                  <a:lnTo>
                    <a:pt x="420049" y="76199"/>
                  </a:lnTo>
                  <a:lnTo>
                    <a:pt x="379528" y="121198"/>
                  </a:lnTo>
                  <a:lnTo>
                    <a:pt x="334065" y="137694"/>
                  </a:lnTo>
                  <a:lnTo>
                    <a:pt x="276411" y="148514"/>
                  </a:lnTo>
                  <a:lnTo>
                    <a:pt x="210024" y="152399"/>
                  </a:lnTo>
                  <a:lnTo>
                    <a:pt x="143638" y="148514"/>
                  </a:lnTo>
                  <a:lnTo>
                    <a:pt x="85984" y="137694"/>
                  </a:lnTo>
                  <a:lnTo>
                    <a:pt x="40520" y="121198"/>
                  </a:lnTo>
                  <a:lnTo>
                    <a:pt x="10706" y="100281"/>
                  </a:lnTo>
                  <a:lnTo>
                    <a:pt x="0" y="761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565688" y="3886192"/>
              <a:ext cx="420370" cy="152400"/>
            </a:xfrm>
            <a:custGeom>
              <a:avLst/>
              <a:gdLst/>
              <a:ahLst/>
              <a:cxnLst/>
              <a:rect l="l" t="t" r="r" b="b"/>
              <a:pathLst>
                <a:path w="420370" h="152400">
                  <a:moveTo>
                    <a:pt x="210024" y="152399"/>
                  </a:moveTo>
                  <a:lnTo>
                    <a:pt x="143638" y="148514"/>
                  </a:lnTo>
                  <a:lnTo>
                    <a:pt x="85984" y="137694"/>
                  </a:lnTo>
                  <a:lnTo>
                    <a:pt x="40520" y="121198"/>
                  </a:lnTo>
                  <a:lnTo>
                    <a:pt x="0" y="76199"/>
                  </a:lnTo>
                  <a:lnTo>
                    <a:pt x="10706" y="52118"/>
                  </a:lnTo>
                  <a:lnTo>
                    <a:pt x="40520" y="31201"/>
                  </a:lnTo>
                  <a:lnTo>
                    <a:pt x="85984" y="14704"/>
                  </a:lnTo>
                  <a:lnTo>
                    <a:pt x="143638" y="3885"/>
                  </a:lnTo>
                  <a:lnTo>
                    <a:pt x="210024" y="0"/>
                  </a:lnTo>
                  <a:lnTo>
                    <a:pt x="276411" y="3885"/>
                  </a:lnTo>
                  <a:lnTo>
                    <a:pt x="334065" y="14704"/>
                  </a:lnTo>
                  <a:lnTo>
                    <a:pt x="379528" y="31201"/>
                  </a:lnTo>
                  <a:lnTo>
                    <a:pt x="409342" y="52118"/>
                  </a:lnTo>
                  <a:lnTo>
                    <a:pt x="420049" y="76199"/>
                  </a:lnTo>
                  <a:lnTo>
                    <a:pt x="409342" y="100281"/>
                  </a:lnTo>
                  <a:lnTo>
                    <a:pt x="379528" y="121198"/>
                  </a:lnTo>
                  <a:lnTo>
                    <a:pt x="334065" y="137694"/>
                  </a:lnTo>
                  <a:lnTo>
                    <a:pt x="276411" y="148514"/>
                  </a:lnTo>
                  <a:lnTo>
                    <a:pt x="210024" y="152399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565688" y="3886192"/>
              <a:ext cx="420370" cy="152400"/>
            </a:xfrm>
            <a:custGeom>
              <a:avLst/>
              <a:gdLst/>
              <a:ahLst/>
              <a:cxnLst/>
              <a:rect l="l" t="t" r="r" b="b"/>
              <a:pathLst>
                <a:path w="420370" h="152400">
                  <a:moveTo>
                    <a:pt x="0" y="76199"/>
                  </a:moveTo>
                  <a:lnTo>
                    <a:pt x="10706" y="52118"/>
                  </a:lnTo>
                  <a:lnTo>
                    <a:pt x="40520" y="31201"/>
                  </a:lnTo>
                  <a:lnTo>
                    <a:pt x="85984" y="14704"/>
                  </a:lnTo>
                  <a:lnTo>
                    <a:pt x="143638" y="3885"/>
                  </a:lnTo>
                  <a:lnTo>
                    <a:pt x="210024" y="0"/>
                  </a:lnTo>
                  <a:lnTo>
                    <a:pt x="276411" y="3885"/>
                  </a:lnTo>
                  <a:lnTo>
                    <a:pt x="334065" y="14704"/>
                  </a:lnTo>
                  <a:lnTo>
                    <a:pt x="379528" y="31201"/>
                  </a:lnTo>
                  <a:lnTo>
                    <a:pt x="420049" y="76199"/>
                  </a:lnTo>
                  <a:lnTo>
                    <a:pt x="379528" y="121198"/>
                  </a:lnTo>
                  <a:lnTo>
                    <a:pt x="334065" y="137694"/>
                  </a:lnTo>
                  <a:lnTo>
                    <a:pt x="276411" y="148514"/>
                  </a:lnTo>
                  <a:lnTo>
                    <a:pt x="210024" y="152399"/>
                  </a:lnTo>
                  <a:lnTo>
                    <a:pt x="143638" y="148514"/>
                  </a:lnTo>
                  <a:lnTo>
                    <a:pt x="85984" y="137694"/>
                  </a:lnTo>
                  <a:lnTo>
                    <a:pt x="40520" y="121198"/>
                  </a:lnTo>
                  <a:lnTo>
                    <a:pt x="10706" y="100281"/>
                  </a:lnTo>
                  <a:lnTo>
                    <a:pt x="0" y="761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87803" y="1174001"/>
            <a:ext cx="8619407" cy="863790"/>
          </a:xfrm>
          <a:prstGeom prst="rect">
            <a:avLst/>
          </a:prstGeom>
        </p:spPr>
        <p:txBody>
          <a:bodyPr vert="horz" wrap="square" lIns="0" tIns="581116" rIns="0" bIns="0" rtlCol="0">
            <a:spAutoFit/>
          </a:bodyPr>
          <a:lstStyle/>
          <a:p>
            <a:pPr marL="3068247">
              <a:spcBef>
                <a:spcPts val="71"/>
              </a:spcBef>
            </a:pPr>
            <a:r>
              <a:rPr spc="-7" dirty="0"/>
              <a:t>3-Nearest</a:t>
            </a:r>
            <a:r>
              <a:rPr spc="-141" dirty="0"/>
              <a:t> </a:t>
            </a:r>
            <a:r>
              <a:rPr spc="-7" dirty="0"/>
              <a:t>Neighbor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3161349" y="3533210"/>
            <a:ext cx="229496" cy="114300"/>
            <a:chOff x="4300778" y="3576630"/>
            <a:chExt cx="325120" cy="161925"/>
          </a:xfrm>
        </p:grpSpPr>
        <p:sp>
          <p:nvSpPr>
            <p:cNvPr id="17" name="object 17"/>
            <p:cNvSpPr/>
            <p:nvPr/>
          </p:nvSpPr>
          <p:spPr>
            <a:xfrm>
              <a:off x="4305541" y="3581392"/>
              <a:ext cx="315595" cy="152400"/>
            </a:xfrm>
            <a:custGeom>
              <a:avLst/>
              <a:gdLst/>
              <a:ahLst/>
              <a:cxnLst/>
              <a:rect l="l" t="t" r="r" b="b"/>
              <a:pathLst>
                <a:path w="315595" h="152400">
                  <a:moveTo>
                    <a:pt x="157499" y="152399"/>
                  </a:moveTo>
                  <a:lnTo>
                    <a:pt x="96187" y="146410"/>
                  </a:lnTo>
                  <a:lnTo>
                    <a:pt x="46124" y="130077"/>
                  </a:lnTo>
                  <a:lnTo>
                    <a:pt x="12374" y="105856"/>
                  </a:lnTo>
                  <a:lnTo>
                    <a:pt x="0" y="76199"/>
                  </a:lnTo>
                  <a:lnTo>
                    <a:pt x="12374" y="46543"/>
                  </a:lnTo>
                  <a:lnTo>
                    <a:pt x="46124" y="22321"/>
                  </a:lnTo>
                  <a:lnTo>
                    <a:pt x="96187" y="5989"/>
                  </a:lnTo>
                  <a:lnTo>
                    <a:pt x="157499" y="0"/>
                  </a:lnTo>
                  <a:lnTo>
                    <a:pt x="218815" y="5989"/>
                  </a:lnTo>
                  <a:lnTo>
                    <a:pt x="268886" y="22321"/>
                  </a:lnTo>
                  <a:lnTo>
                    <a:pt x="302645" y="46543"/>
                  </a:lnTo>
                  <a:lnTo>
                    <a:pt x="315024" y="76199"/>
                  </a:lnTo>
                  <a:lnTo>
                    <a:pt x="302645" y="105856"/>
                  </a:lnTo>
                  <a:lnTo>
                    <a:pt x="268886" y="130077"/>
                  </a:lnTo>
                  <a:lnTo>
                    <a:pt x="218815" y="146410"/>
                  </a:lnTo>
                  <a:lnTo>
                    <a:pt x="157499" y="1523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305541" y="3581392"/>
              <a:ext cx="315595" cy="152400"/>
            </a:xfrm>
            <a:custGeom>
              <a:avLst/>
              <a:gdLst/>
              <a:ahLst/>
              <a:cxnLst/>
              <a:rect l="l" t="t" r="r" b="b"/>
              <a:pathLst>
                <a:path w="315595" h="152400">
                  <a:moveTo>
                    <a:pt x="0" y="76199"/>
                  </a:moveTo>
                  <a:lnTo>
                    <a:pt x="12374" y="46543"/>
                  </a:lnTo>
                  <a:lnTo>
                    <a:pt x="46124" y="22321"/>
                  </a:lnTo>
                  <a:lnTo>
                    <a:pt x="96187" y="5989"/>
                  </a:lnTo>
                  <a:lnTo>
                    <a:pt x="157499" y="0"/>
                  </a:lnTo>
                  <a:lnTo>
                    <a:pt x="218815" y="5989"/>
                  </a:lnTo>
                  <a:lnTo>
                    <a:pt x="268886" y="22321"/>
                  </a:lnTo>
                  <a:lnTo>
                    <a:pt x="302645" y="46543"/>
                  </a:lnTo>
                  <a:lnTo>
                    <a:pt x="315024" y="76199"/>
                  </a:lnTo>
                  <a:lnTo>
                    <a:pt x="302645" y="105856"/>
                  </a:lnTo>
                  <a:lnTo>
                    <a:pt x="268886" y="130077"/>
                  </a:lnTo>
                  <a:lnTo>
                    <a:pt x="218815" y="146410"/>
                  </a:lnTo>
                  <a:lnTo>
                    <a:pt x="157499" y="152399"/>
                  </a:lnTo>
                  <a:lnTo>
                    <a:pt x="96187" y="146410"/>
                  </a:lnTo>
                  <a:lnTo>
                    <a:pt x="46124" y="130077"/>
                  </a:lnTo>
                  <a:lnTo>
                    <a:pt x="12374" y="105856"/>
                  </a:lnTo>
                  <a:lnTo>
                    <a:pt x="0" y="761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3531972" y="2941541"/>
            <a:ext cx="229496" cy="114300"/>
            <a:chOff x="4825827" y="2738432"/>
            <a:chExt cx="325120" cy="161925"/>
          </a:xfrm>
        </p:grpSpPr>
        <p:sp>
          <p:nvSpPr>
            <p:cNvPr id="20" name="object 20"/>
            <p:cNvSpPr/>
            <p:nvPr/>
          </p:nvSpPr>
          <p:spPr>
            <a:xfrm>
              <a:off x="4830590" y="2743194"/>
              <a:ext cx="315595" cy="152400"/>
            </a:xfrm>
            <a:custGeom>
              <a:avLst/>
              <a:gdLst/>
              <a:ahLst/>
              <a:cxnLst/>
              <a:rect l="l" t="t" r="r" b="b"/>
              <a:pathLst>
                <a:path w="315595" h="152400">
                  <a:moveTo>
                    <a:pt x="157524" y="152399"/>
                  </a:moveTo>
                  <a:lnTo>
                    <a:pt x="96208" y="146410"/>
                  </a:lnTo>
                  <a:lnTo>
                    <a:pt x="46137" y="130077"/>
                  </a:lnTo>
                  <a:lnTo>
                    <a:pt x="12378" y="105856"/>
                  </a:lnTo>
                  <a:lnTo>
                    <a:pt x="0" y="76199"/>
                  </a:lnTo>
                  <a:lnTo>
                    <a:pt x="12378" y="46543"/>
                  </a:lnTo>
                  <a:lnTo>
                    <a:pt x="46137" y="22321"/>
                  </a:lnTo>
                  <a:lnTo>
                    <a:pt x="96208" y="5989"/>
                  </a:lnTo>
                  <a:lnTo>
                    <a:pt x="157524" y="0"/>
                  </a:lnTo>
                  <a:lnTo>
                    <a:pt x="218840" y="5989"/>
                  </a:lnTo>
                  <a:lnTo>
                    <a:pt x="268911" y="22321"/>
                  </a:lnTo>
                  <a:lnTo>
                    <a:pt x="302670" y="46543"/>
                  </a:lnTo>
                  <a:lnTo>
                    <a:pt x="315049" y="76199"/>
                  </a:lnTo>
                  <a:lnTo>
                    <a:pt x="302670" y="105856"/>
                  </a:lnTo>
                  <a:lnTo>
                    <a:pt x="268911" y="130077"/>
                  </a:lnTo>
                  <a:lnTo>
                    <a:pt x="218840" y="146410"/>
                  </a:lnTo>
                  <a:lnTo>
                    <a:pt x="157524" y="1523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830590" y="2743194"/>
              <a:ext cx="315595" cy="152400"/>
            </a:xfrm>
            <a:custGeom>
              <a:avLst/>
              <a:gdLst/>
              <a:ahLst/>
              <a:cxnLst/>
              <a:rect l="l" t="t" r="r" b="b"/>
              <a:pathLst>
                <a:path w="315595" h="152400">
                  <a:moveTo>
                    <a:pt x="0" y="76199"/>
                  </a:moveTo>
                  <a:lnTo>
                    <a:pt x="12378" y="46543"/>
                  </a:lnTo>
                  <a:lnTo>
                    <a:pt x="46137" y="22321"/>
                  </a:lnTo>
                  <a:lnTo>
                    <a:pt x="96208" y="5989"/>
                  </a:lnTo>
                  <a:lnTo>
                    <a:pt x="157524" y="0"/>
                  </a:lnTo>
                  <a:lnTo>
                    <a:pt x="218840" y="5989"/>
                  </a:lnTo>
                  <a:lnTo>
                    <a:pt x="268911" y="22321"/>
                  </a:lnTo>
                  <a:lnTo>
                    <a:pt x="302670" y="46543"/>
                  </a:lnTo>
                  <a:lnTo>
                    <a:pt x="315049" y="76199"/>
                  </a:lnTo>
                  <a:lnTo>
                    <a:pt x="302670" y="105856"/>
                  </a:lnTo>
                  <a:lnTo>
                    <a:pt x="268911" y="130077"/>
                  </a:lnTo>
                  <a:lnTo>
                    <a:pt x="218840" y="146410"/>
                  </a:lnTo>
                  <a:lnTo>
                    <a:pt x="157524" y="152399"/>
                  </a:lnTo>
                  <a:lnTo>
                    <a:pt x="96208" y="146410"/>
                  </a:lnTo>
                  <a:lnTo>
                    <a:pt x="46137" y="130077"/>
                  </a:lnTo>
                  <a:lnTo>
                    <a:pt x="12378" y="105856"/>
                  </a:lnTo>
                  <a:lnTo>
                    <a:pt x="0" y="761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2197699" y="4178668"/>
            <a:ext cx="229496" cy="114300"/>
            <a:chOff x="2935606" y="4491028"/>
            <a:chExt cx="325120" cy="161925"/>
          </a:xfrm>
        </p:grpSpPr>
        <p:sp>
          <p:nvSpPr>
            <p:cNvPr id="23" name="object 23"/>
            <p:cNvSpPr/>
            <p:nvPr/>
          </p:nvSpPr>
          <p:spPr>
            <a:xfrm>
              <a:off x="2940369" y="4495791"/>
              <a:ext cx="315595" cy="152400"/>
            </a:xfrm>
            <a:custGeom>
              <a:avLst/>
              <a:gdLst/>
              <a:ahLst/>
              <a:cxnLst/>
              <a:rect l="l" t="t" r="r" b="b"/>
              <a:pathLst>
                <a:path w="315595" h="152400">
                  <a:moveTo>
                    <a:pt x="157524" y="152399"/>
                  </a:moveTo>
                  <a:lnTo>
                    <a:pt x="96208" y="146410"/>
                  </a:lnTo>
                  <a:lnTo>
                    <a:pt x="46137" y="130077"/>
                  </a:lnTo>
                  <a:lnTo>
                    <a:pt x="12378" y="105856"/>
                  </a:lnTo>
                  <a:lnTo>
                    <a:pt x="0" y="76199"/>
                  </a:lnTo>
                  <a:lnTo>
                    <a:pt x="12378" y="46543"/>
                  </a:lnTo>
                  <a:lnTo>
                    <a:pt x="46137" y="22321"/>
                  </a:lnTo>
                  <a:lnTo>
                    <a:pt x="96208" y="5989"/>
                  </a:lnTo>
                  <a:lnTo>
                    <a:pt x="157524" y="0"/>
                  </a:lnTo>
                  <a:lnTo>
                    <a:pt x="218826" y="5989"/>
                  </a:lnTo>
                  <a:lnTo>
                    <a:pt x="268890" y="22321"/>
                  </a:lnTo>
                  <a:lnTo>
                    <a:pt x="302645" y="46543"/>
                  </a:lnTo>
                  <a:lnTo>
                    <a:pt x="315024" y="76199"/>
                  </a:lnTo>
                  <a:lnTo>
                    <a:pt x="302645" y="105856"/>
                  </a:lnTo>
                  <a:lnTo>
                    <a:pt x="268890" y="130077"/>
                  </a:lnTo>
                  <a:lnTo>
                    <a:pt x="218826" y="146410"/>
                  </a:lnTo>
                  <a:lnTo>
                    <a:pt x="157524" y="152399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940369" y="4495791"/>
              <a:ext cx="315595" cy="152400"/>
            </a:xfrm>
            <a:custGeom>
              <a:avLst/>
              <a:gdLst/>
              <a:ahLst/>
              <a:cxnLst/>
              <a:rect l="l" t="t" r="r" b="b"/>
              <a:pathLst>
                <a:path w="315595" h="152400">
                  <a:moveTo>
                    <a:pt x="0" y="76199"/>
                  </a:moveTo>
                  <a:lnTo>
                    <a:pt x="12378" y="46543"/>
                  </a:lnTo>
                  <a:lnTo>
                    <a:pt x="46137" y="22321"/>
                  </a:lnTo>
                  <a:lnTo>
                    <a:pt x="96208" y="5989"/>
                  </a:lnTo>
                  <a:lnTo>
                    <a:pt x="157524" y="0"/>
                  </a:lnTo>
                  <a:lnTo>
                    <a:pt x="218826" y="5989"/>
                  </a:lnTo>
                  <a:lnTo>
                    <a:pt x="268890" y="22321"/>
                  </a:lnTo>
                  <a:lnTo>
                    <a:pt x="302645" y="46543"/>
                  </a:lnTo>
                  <a:lnTo>
                    <a:pt x="315024" y="76199"/>
                  </a:lnTo>
                  <a:lnTo>
                    <a:pt x="302645" y="105856"/>
                  </a:lnTo>
                  <a:lnTo>
                    <a:pt x="268890" y="130077"/>
                  </a:lnTo>
                  <a:lnTo>
                    <a:pt x="218826" y="146410"/>
                  </a:lnTo>
                  <a:lnTo>
                    <a:pt x="157524" y="152399"/>
                  </a:lnTo>
                  <a:lnTo>
                    <a:pt x="96208" y="146410"/>
                  </a:lnTo>
                  <a:lnTo>
                    <a:pt x="46137" y="130077"/>
                  </a:lnTo>
                  <a:lnTo>
                    <a:pt x="12378" y="105856"/>
                  </a:lnTo>
                  <a:lnTo>
                    <a:pt x="0" y="761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4940381" y="4555185"/>
            <a:ext cx="229496" cy="114300"/>
            <a:chOff x="6821073" y="5024427"/>
            <a:chExt cx="325120" cy="161925"/>
          </a:xfrm>
        </p:grpSpPr>
        <p:sp>
          <p:nvSpPr>
            <p:cNvPr id="26" name="object 26"/>
            <p:cNvSpPr/>
            <p:nvPr/>
          </p:nvSpPr>
          <p:spPr>
            <a:xfrm>
              <a:off x="6825836" y="5029190"/>
              <a:ext cx="315595" cy="152400"/>
            </a:xfrm>
            <a:custGeom>
              <a:avLst/>
              <a:gdLst/>
              <a:ahLst/>
              <a:cxnLst/>
              <a:rect l="l" t="t" r="r" b="b"/>
              <a:pathLst>
                <a:path w="315595" h="152400">
                  <a:moveTo>
                    <a:pt x="157524" y="152399"/>
                  </a:moveTo>
                  <a:lnTo>
                    <a:pt x="96208" y="146410"/>
                  </a:lnTo>
                  <a:lnTo>
                    <a:pt x="46137" y="130077"/>
                  </a:lnTo>
                  <a:lnTo>
                    <a:pt x="12378" y="105856"/>
                  </a:lnTo>
                  <a:lnTo>
                    <a:pt x="0" y="76199"/>
                  </a:lnTo>
                  <a:lnTo>
                    <a:pt x="12378" y="46543"/>
                  </a:lnTo>
                  <a:lnTo>
                    <a:pt x="46137" y="22321"/>
                  </a:lnTo>
                  <a:lnTo>
                    <a:pt x="96208" y="5989"/>
                  </a:lnTo>
                  <a:lnTo>
                    <a:pt x="157524" y="0"/>
                  </a:lnTo>
                  <a:lnTo>
                    <a:pt x="218840" y="5989"/>
                  </a:lnTo>
                  <a:lnTo>
                    <a:pt x="268911" y="22321"/>
                  </a:lnTo>
                  <a:lnTo>
                    <a:pt x="302670" y="46543"/>
                  </a:lnTo>
                  <a:lnTo>
                    <a:pt x="315049" y="76199"/>
                  </a:lnTo>
                  <a:lnTo>
                    <a:pt x="302670" y="105856"/>
                  </a:lnTo>
                  <a:lnTo>
                    <a:pt x="268911" y="130077"/>
                  </a:lnTo>
                  <a:lnTo>
                    <a:pt x="218840" y="146410"/>
                  </a:lnTo>
                  <a:lnTo>
                    <a:pt x="157524" y="152399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825836" y="5029189"/>
              <a:ext cx="315595" cy="152400"/>
            </a:xfrm>
            <a:custGeom>
              <a:avLst/>
              <a:gdLst/>
              <a:ahLst/>
              <a:cxnLst/>
              <a:rect l="l" t="t" r="r" b="b"/>
              <a:pathLst>
                <a:path w="315595" h="152400">
                  <a:moveTo>
                    <a:pt x="0" y="76199"/>
                  </a:moveTo>
                  <a:lnTo>
                    <a:pt x="12378" y="46543"/>
                  </a:lnTo>
                  <a:lnTo>
                    <a:pt x="46137" y="22321"/>
                  </a:lnTo>
                  <a:lnTo>
                    <a:pt x="96208" y="5989"/>
                  </a:lnTo>
                  <a:lnTo>
                    <a:pt x="157524" y="0"/>
                  </a:lnTo>
                  <a:lnTo>
                    <a:pt x="218840" y="5989"/>
                  </a:lnTo>
                  <a:lnTo>
                    <a:pt x="268911" y="22321"/>
                  </a:lnTo>
                  <a:lnTo>
                    <a:pt x="302670" y="46543"/>
                  </a:lnTo>
                  <a:lnTo>
                    <a:pt x="315049" y="76199"/>
                  </a:lnTo>
                  <a:lnTo>
                    <a:pt x="302670" y="105856"/>
                  </a:lnTo>
                  <a:lnTo>
                    <a:pt x="268911" y="130077"/>
                  </a:lnTo>
                  <a:lnTo>
                    <a:pt x="218840" y="146410"/>
                  </a:lnTo>
                  <a:lnTo>
                    <a:pt x="157524" y="152399"/>
                  </a:lnTo>
                  <a:lnTo>
                    <a:pt x="96208" y="146410"/>
                  </a:lnTo>
                  <a:lnTo>
                    <a:pt x="46137" y="130077"/>
                  </a:lnTo>
                  <a:lnTo>
                    <a:pt x="12378" y="105856"/>
                  </a:lnTo>
                  <a:lnTo>
                    <a:pt x="0" y="761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6033074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4067" y="2104373"/>
            <a:ext cx="2922046" cy="957559"/>
          </a:xfrm>
          <a:prstGeom prst="rect">
            <a:avLst/>
          </a:prstGeom>
        </p:spPr>
        <p:txBody>
          <a:bodyPr vert="horz" wrap="square" lIns="0" tIns="51995" rIns="0" bIns="0" rtlCol="0">
            <a:spAutoFit/>
          </a:bodyPr>
          <a:lstStyle/>
          <a:p>
            <a:pPr marL="267155" indent="-258190">
              <a:spcBef>
                <a:spcPts val="409"/>
              </a:spcBef>
              <a:buFont typeface="Arial"/>
              <a:buChar char="•"/>
              <a:tabLst>
                <a:tab pos="267155" algn="l"/>
              </a:tabLst>
            </a:pPr>
            <a:r>
              <a:rPr dirty="0">
                <a:latin typeface="Carlito"/>
                <a:cs typeface="Carlito"/>
              </a:rPr>
              <a:t>Select</a:t>
            </a:r>
            <a:r>
              <a:rPr spc="-46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5</a:t>
            </a:r>
            <a:r>
              <a:rPr spc="-42" dirty="0">
                <a:latin typeface="Carlito"/>
                <a:cs typeface="Carlito"/>
              </a:rPr>
              <a:t> </a:t>
            </a:r>
            <a:r>
              <a:rPr spc="-7" dirty="0">
                <a:latin typeface="Carlito"/>
                <a:cs typeface="Carlito"/>
              </a:rPr>
              <a:t>Nearest</a:t>
            </a:r>
            <a:r>
              <a:rPr spc="-42" dirty="0">
                <a:latin typeface="Carlito"/>
                <a:cs typeface="Carlito"/>
              </a:rPr>
              <a:t> </a:t>
            </a:r>
            <a:r>
              <a:rPr spc="-7" dirty="0">
                <a:latin typeface="Carlito"/>
                <a:cs typeface="Carlito"/>
              </a:rPr>
              <a:t>Neighbors</a:t>
            </a:r>
            <a:endParaRPr dirty="0">
              <a:latin typeface="Carlito"/>
              <a:cs typeface="Carlito"/>
            </a:endParaRPr>
          </a:p>
          <a:p>
            <a:pPr marL="268051" marR="3586">
              <a:lnSpc>
                <a:spcPct val="116700"/>
              </a:lnSpc>
            </a:pPr>
            <a:r>
              <a:rPr dirty="0">
                <a:latin typeface="Carlito"/>
                <a:cs typeface="Carlito"/>
              </a:rPr>
              <a:t>as</a:t>
            </a:r>
            <a:r>
              <a:rPr spc="-35" dirty="0">
                <a:latin typeface="Carlito"/>
                <a:cs typeface="Carlito"/>
              </a:rPr>
              <a:t> </a:t>
            </a:r>
            <a:r>
              <a:rPr spc="-18" dirty="0">
                <a:latin typeface="Carlito"/>
                <a:cs typeface="Carlito"/>
              </a:rPr>
              <a:t>Value</a:t>
            </a:r>
            <a:r>
              <a:rPr spc="-35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of</a:t>
            </a:r>
            <a:r>
              <a:rPr spc="-35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K=5</a:t>
            </a:r>
            <a:r>
              <a:rPr spc="-35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by</a:t>
            </a:r>
            <a:r>
              <a:rPr spc="-35" dirty="0">
                <a:latin typeface="Carlito"/>
                <a:cs typeface="Carlito"/>
              </a:rPr>
              <a:t> </a:t>
            </a:r>
            <a:r>
              <a:rPr spc="-18" dirty="0">
                <a:latin typeface="Carlito"/>
                <a:cs typeface="Carlito"/>
              </a:rPr>
              <a:t>Taking</a:t>
            </a:r>
            <a:r>
              <a:rPr spc="-35" dirty="0">
                <a:latin typeface="Carlito"/>
                <a:cs typeface="Carlito"/>
              </a:rPr>
              <a:t> </a:t>
            </a:r>
            <a:r>
              <a:rPr spc="-7" dirty="0">
                <a:latin typeface="Carlito"/>
                <a:cs typeface="Carlito"/>
              </a:rPr>
              <a:t>their Euclidean</a:t>
            </a:r>
            <a:r>
              <a:rPr spc="-35" dirty="0">
                <a:latin typeface="Carlito"/>
                <a:cs typeface="Carlito"/>
              </a:rPr>
              <a:t> </a:t>
            </a:r>
            <a:r>
              <a:rPr spc="-7" dirty="0">
                <a:latin typeface="Carlito"/>
                <a:cs typeface="Carlito"/>
              </a:rPr>
              <a:t>Disances</a:t>
            </a:r>
            <a:endParaRPr dirty="0">
              <a:latin typeface="Carlito"/>
              <a:cs typeface="Carli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74734" y="3857438"/>
            <a:ext cx="148040" cy="14564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156331" y="3153693"/>
            <a:ext cx="1674607" cy="1418665"/>
            <a:chOff x="8543669" y="3038981"/>
            <a:chExt cx="2372360" cy="20097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85044" y="3369205"/>
              <a:ext cx="209724" cy="2063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88144" y="4035954"/>
              <a:ext cx="209724" cy="2063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75742" y="4607453"/>
              <a:ext cx="209724" cy="20632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585121" y="3950982"/>
              <a:ext cx="289560" cy="280670"/>
            </a:xfrm>
            <a:custGeom>
              <a:avLst/>
              <a:gdLst/>
              <a:ahLst/>
              <a:cxnLst/>
              <a:rect l="l" t="t" r="r" b="b"/>
              <a:pathLst>
                <a:path w="289559" h="280670">
                  <a:moveTo>
                    <a:pt x="289407" y="95250"/>
                  </a:moveTo>
                  <a:lnTo>
                    <a:pt x="189496" y="95250"/>
                  </a:lnTo>
                  <a:lnTo>
                    <a:pt x="189496" y="0"/>
                  </a:lnTo>
                  <a:lnTo>
                    <a:pt x="99898" y="0"/>
                  </a:lnTo>
                  <a:lnTo>
                    <a:pt x="99898" y="95250"/>
                  </a:lnTo>
                  <a:lnTo>
                    <a:pt x="0" y="95250"/>
                  </a:lnTo>
                  <a:lnTo>
                    <a:pt x="0" y="185420"/>
                  </a:lnTo>
                  <a:lnTo>
                    <a:pt x="99898" y="185420"/>
                  </a:lnTo>
                  <a:lnTo>
                    <a:pt x="99898" y="280670"/>
                  </a:lnTo>
                  <a:lnTo>
                    <a:pt x="189496" y="280670"/>
                  </a:lnTo>
                  <a:lnTo>
                    <a:pt x="189496" y="185420"/>
                  </a:lnTo>
                  <a:lnTo>
                    <a:pt x="289407" y="185420"/>
                  </a:lnTo>
                  <a:lnTo>
                    <a:pt x="289407" y="9525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585130" y="3951492"/>
              <a:ext cx="289560" cy="280035"/>
            </a:xfrm>
            <a:custGeom>
              <a:avLst/>
              <a:gdLst/>
              <a:ahLst/>
              <a:cxnLst/>
              <a:rect l="l" t="t" r="r" b="b"/>
              <a:pathLst>
                <a:path w="289559" h="280035">
                  <a:moveTo>
                    <a:pt x="0" y="95199"/>
                  </a:moveTo>
                  <a:lnTo>
                    <a:pt x="99899" y="95199"/>
                  </a:lnTo>
                  <a:lnTo>
                    <a:pt x="99899" y="0"/>
                  </a:lnTo>
                  <a:lnTo>
                    <a:pt x="189499" y="0"/>
                  </a:lnTo>
                  <a:lnTo>
                    <a:pt x="189499" y="95199"/>
                  </a:lnTo>
                  <a:lnTo>
                    <a:pt x="289399" y="95199"/>
                  </a:lnTo>
                  <a:lnTo>
                    <a:pt x="289399" y="184799"/>
                  </a:lnTo>
                  <a:lnTo>
                    <a:pt x="189499" y="184799"/>
                  </a:lnTo>
                  <a:lnTo>
                    <a:pt x="189499" y="279999"/>
                  </a:lnTo>
                  <a:lnTo>
                    <a:pt x="99899" y="279999"/>
                  </a:lnTo>
                  <a:lnTo>
                    <a:pt x="99899" y="184799"/>
                  </a:lnTo>
                  <a:lnTo>
                    <a:pt x="0" y="184799"/>
                  </a:lnTo>
                  <a:lnTo>
                    <a:pt x="0" y="951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15766" y="3991479"/>
              <a:ext cx="206424" cy="2000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21967" y="3419980"/>
              <a:ext cx="206424" cy="2000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548432" y="3043743"/>
              <a:ext cx="2362835" cy="2000250"/>
            </a:xfrm>
            <a:custGeom>
              <a:avLst/>
              <a:gdLst/>
              <a:ahLst/>
              <a:cxnLst/>
              <a:rect l="l" t="t" r="r" b="b"/>
              <a:pathLst>
                <a:path w="2362834" h="2000250">
                  <a:moveTo>
                    <a:pt x="0" y="1000122"/>
                  </a:moveTo>
                  <a:lnTo>
                    <a:pt x="1151" y="955573"/>
                  </a:lnTo>
                  <a:lnTo>
                    <a:pt x="4572" y="911523"/>
                  </a:lnTo>
                  <a:lnTo>
                    <a:pt x="10215" y="868013"/>
                  </a:lnTo>
                  <a:lnTo>
                    <a:pt x="18032" y="825083"/>
                  </a:lnTo>
                  <a:lnTo>
                    <a:pt x="27976" y="782773"/>
                  </a:lnTo>
                  <a:lnTo>
                    <a:pt x="39998" y="741126"/>
                  </a:lnTo>
                  <a:lnTo>
                    <a:pt x="54049" y="700180"/>
                  </a:lnTo>
                  <a:lnTo>
                    <a:pt x="70083" y="659978"/>
                  </a:lnTo>
                  <a:lnTo>
                    <a:pt x="88050" y="620559"/>
                  </a:lnTo>
                  <a:lnTo>
                    <a:pt x="107904" y="581964"/>
                  </a:lnTo>
                  <a:lnTo>
                    <a:pt x="129595" y="544234"/>
                  </a:lnTo>
                  <a:lnTo>
                    <a:pt x="153077" y="507410"/>
                  </a:lnTo>
                  <a:lnTo>
                    <a:pt x="178300" y="471531"/>
                  </a:lnTo>
                  <a:lnTo>
                    <a:pt x="205218" y="436640"/>
                  </a:lnTo>
                  <a:lnTo>
                    <a:pt x="233781" y="402776"/>
                  </a:lnTo>
                  <a:lnTo>
                    <a:pt x="263942" y="369980"/>
                  </a:lnTo>
                  <a:lnTo>
                    <a:pt x="295653" y="338293"/>
                  </a:lnTo>
                  <a:lnTo>
                    <a:pt x="328866" y="307755"/>
                  </a:lnTo>
                  <a:lnTo>
                    <a:pt x="363533" y="278408"/>
                  </a:lnTo>
                  <a:lnTo>
                    <a:pt x="399605" y="250291"/>
                  </a:lnTo>
                  <a:lnTo>
                    <a:pt x="437036" y="223445"/>
                  </a:lnTo>
                  <a:lnTo>
                    <a:pt x="475776" y="197912"/>
                  </a:lnTo>
                  <a:lnTo>
                    <a:pt x="515777" y="173731"/>
                  </a:lnTo>
                  <a:lnTo>
                    <a:pt x="556993" y="150944"/>
                  </a:lnTo>
                  <a:lnTo>
                    <a:pt x="599374" y="129590"/>
                  </a:lnTo>
                  <a:lnTo>
                    <a:pt x="642873" y="109712"/>
                  </a:lnTo>
                  <a:lnTo>
                    <a:pt x="687442" y="91348"/>
                  </a:lnTo>
                  <a:lnTo>
                    <a:pt x="733032" y="74541"/>
                  </a:lnTo>
                  <a:lnTo>
                    <a:pt x="779596" y="59330"/>
                  </a:lnTo>
                  <a:lnTo>
                    <a:pt x="827086" y="45756"/>
                  </a:lnTo>
                  <a:lnTo>
                    <a:pt x="875453" y="33861"/>
                  </a:lnTo>
                  <a:lnTo>
                    <a:pt x="924650" y="23684"/>
                  </a:lnTo>
                  <a:lnTo>
                    <a:pt x="974628" y="15266"/>
                  </a:lnTo>
                  <a:lnTo>
                    <a:pt x="1025340" y="8648"/>
                  </a:lnTo>
                  <a:lnTo>
                    <a:pt x="1076738" y="3870"/>
                  </a:lnTo>
                  <a:lnTo>
                    <a:pt x="1128773" y="974"/>
                  </a:lnTo>
                  <a:lnTo>
                    <a:pt x="1181397" y="0"/>
                  </a:lnTo>
                  <a:lnTo>
                    <a:pt x="1234022" y="974"/>
                  </a:lnTo>
                  <a:lnTo>
                    <a:pt x="1286057" y="3870"/>
                  </a:lnTo>
                  <a:lnTo>
                    <a:pt x="1337454" y="8648"/>
                  </a:lnTo>
                  <a:lnTo>
                    <a:pt x="1388166" y="15266"/>
                  </a:lnTo>
                  <a:lnTo>
                    <a:pt x="1438144" y="23684"/>
                  </a:lnTo>
                  <a:lnTo>
                    <a:pt x="1487341" y="33861"/>
                  </a:lnTo>
                  <a:lnTo>
                    <a:pt x="1535709" y="45756"/>
                  </a:lnTo>
                  <a:lnTo>
                    <a:pt x="1583198" y="59330"/>
                  </a:lnTo>
                  <a:lnTo>
                    <a:pt x="1629762" y="74541"/>
                  </a:lnTo>
                  <a:lnTo>
                    <a:pt x="1675352" y="91348"/>
                  </a:lnTo>
                  <a:lnTo>
                    <a:pt x="1719921" y="109712"/>
                  </a:lnTo>
                  <a:lnTo>
                    <a:pt x="1763420" y="129590"/>
                  </a:lnTo>
                  <a:lnTo>
                    <a:pt x="1805801" y="150944"/>
                  </a:lnTo>
                  <a:lnTo>
                    <a:pt x="1847017" y="173731"/>
                  </a:lnTo>
                  <a:lnTo>
                    <a:pt x="1887019" y="197912"/>
                  </a:lnTo>
                  <a:lnTo>
                    <a:pt x="1925759" y="223445"/>
                  </a:lnTo>
                  <a:lnTo>
                    <a:pt x="1963189" y="250291"/>
                  </a:lnTo>
                  <a:lnTo>
                    <a:pt x="1999261" y="278408"/>
                  </a:lnTo>
                  <a:lnTo>
                    <a:pt x="2033928" y="307755"/>
                  </a:lnTo>
                  <a:lnTo>
                    <a:pt x="2067141" y="338293"/>
                  </a:lnTo>
                  <a:lnTo>
                    <a:pt x="2098852" y="369980"/>
                  </a:lnTo>
                  <a:lnTo>
                    <a:pt x="2129013" y="402776"/>
                  </a:lnTo>
                  <a:lnTo>
                    <a:pt x="2157576" y="436640"/>
                  </a:lnTo>
                  <a:lnTo>
                    <a:pt x="2184494" y="471531"/>
                  </a:lnTo>
                  <a:lnTo>
                    <a:pt x="2209717" y="507410"/>
                  </a:lnTo>
                  <a:lnTo>
                    <a:pt x="2233199" y="544234"/>
                  </a:lnTo>
                  <a:lnTo>
                    <a:pt x="2254890" y="581964"/>
                  </a:lnTo>
                  <a:lnTo>
                    <a:pt x="2274744" y="620559"/>
                  </a:lnTo>
                  <a:lnTo>
                    <a:pt x="2292712" y="659978"/>
                  </a:lnTo>
                  <a:lnTo>
                    <a:pt x="2308745" y="700180"/>
                  </a:lnTo>
                  <a:lnTo>
                    <a:pt x="2322797" y="741126"/>
                  </a:lnTo>
                  <a:lnTo>
                    <a:pt x="2334818" y="782773"/>
                  </a:lnTo>
                  <a:lnTo>
                    <a:pt x="2344762" y="825083"/>
                  </a:lnTo>
                  <a:lnTo>
                    <a:pt x="2352579" y="868013"/>
                  </a:lnTo>
                  <a:lnTo>
                    <a:pt x="2358222" y="911523"/>
                  </a:lnTo>
                  <a:lnTo>
                    <a:pt x="2361644" y="955573"/>
                  </a:lnTo>
                  <a:lnTo>
                    <a:pt x="2362795" y="1000122"/>
                  </a:lnTo>
                  <a:lnTo>
                    <a:pt x="2361644" y="1044672"/>
                  </a:lnTo>
                  <a:lnTo>
                    <a:pt x="2358222" y="1088722"/>
                  </a:lnTo>
                  <a:lnTo>
                    <a:pt x="2352579" y="1132232"/>
                  </a:lnTo>
                  <a:lnTo>
                    <a:pt x="2344762" y="1175162"/>
                  </a:lnTo>
                  <a:lnTo>
                    <a:pt x="2334818" y="1217472"/>
                  </a:lnTo>
                  <a:lnTo>
                    <a:pt x="2322797" y="1259119"/>
                  </a:lnTo>
                  <a:lnTo>
                    <a:pt x="2308745" y="1300065"/>
                  </a:lnTo>
                  <a:lnTo>
                    <a:pt x="2292712" y="1340267"/>
                  </a:lnTo>
                  <a:lnTo>
                    <a:pt x="2274744" y="1379686"/>
                  </a:lnTo>
                  <a:lnTo>
                    <a:pt x="2254890" y="1418281"/>
                  </a:lnTo>
                  <a:lnTo>
                    <a:pt x="2233199" y="1456011"/>
                  </a:lnTo>
                  <a:lnTo>
                    <a:pt x="2209717" y="1492835"/>
                  </a:lnTo>
                  <a:lnTo>
                    <a:pt x="2184494" y="1528714"/>
                  </a:lnTo>
                  <a:lnTo>
                    <a:pt x="2157576" y="1563605"/>
                  </a:lnTo>
                  <a:lnTo>
                    <a:pt x="2129013" y="1597469"/>
                  </a:lnTo>
                  <a:lnTo>
                    <a:pt x="2098852" y="1630265"/>
                  </a:lnTo>
                  <a:lnTo>
                    <a:pt x="2067141" y="1661952"/>
                  </a:lnTo>
                  <a:lnTo>
                    <a:pt x="2033928" y="1692490"/>
                  </a:lnTo>
                  <a:lnTo>
                    <a:pt x="1999261" y="1721837"/>
                  </a:lnTo>
                  <a:lnTo>
                    <a:pt x="1963189" y="1749954"/>
                  </a:lnTo>
                  <a:lnTo>
                    <a:pt x="1925759" y="1776800"/>
                  </a:lnTo>
                  <a:lnTo>
                    <a:pt x="1887019" y="1802333"/>
                  </a:lnTo>
                  <a:lnTo>
                    <a:pt x="1847017" y="1826514"/>
                  </a:lnTo>
                  <a:lnTo>
                    <a:pt x="1805801" y="1849301"/>
                  </a:lnTo>
                  <a:lnTo>
                    <a:pt x="1763420" y="1870654"/>
                  </a:lnTo>
                  <a:lnTo>
                    <a:pt x="1719921" y="1890533"/>
                  </a:lnTo>
                  <a:lnTo>
                    <a:pt x="1675352" y="1908897"/>
                  </a:lnTo>
                  <a:lnTo>
                    <a:pt x="1629762" y="1925704"/>
                  </a:lnTo>
                  <a:lnTo>
                    <a:pt x="1583198" y="1940915"/>
                  </a:lnTo>
                  <a:lnTo>
                    <a:pt x="1535709" y="1954489"/>
                  </a:lnTo>
                  <a:lnTo>
                    <a:pt x="1487341" y="1966384"/>
                  </a:lnTo>
                  <a:lnTo>
                    <a:pt x="1438144" y="1976561"/>
                  </a:lnTo>
                  <a:lnTo>
                    <a:pt x="1388166" y="1984979"/>
                  </a:lnTo>
                  <a:lnTo>
                    <a:pt x="1337454" y="1991597"/>
                  </a:lnTo>
                  <a:lnTo>
                    <a:pt x="1286057" y="1996375"/>
                  </a:lnTo>
                  <a:lnTo>
                    <a:pt x="1234022" y="1999271"/>
                  </a:lnTo>
                  <a:lnTo>
                    <a:pt x="1181397" y="2000245"/>
                  </a:lnTo>
                  <a:lnTo>
                    <a:pt x="1128773" y="1999271"/>
                  </a:lnTo>
                  <a:lnTo>
                    <a:pt x="1076738" y="1996375"/>
                  </a:lnTo>
                  <a:lnTo>
                    <a:pt x="1025340" y="1991597"/>
                  </a:lnTo>
                  <a:lnTo>
                    <a:pt x="974628" y="1984979"/>
                  </a:lnTo>
                  <a:lnTo>
                    <a:pt x="924650" y="1976561"/>
                  </a:lnTo>
                  <a:lnTo>
                    <a:pt x="875453" y="1966384"/>
                  </a:lnTo>
                  <a:lnTo>
                    <a:pt x="827086" y="1954489"/>
                  </a:lnTo>
                  <a:lnTo>
                    <a:pt x="779596" y="1940915"/>
                  </a:lnTo>
                  <a:lnTo>
                    <a:pt x="733032" y="1925704"/>
                  </a:lnTo>
                  <a:lnTo>
                    <a:pt x="687442" y="1908897"/>
                  </a:lnTo>
                  <a:lnTo>
                    <a:pt x="642873" y="1890533"/>
                  </a:lnTo>
                  <a:lnTo>
                    <a:pt x="599374" y="1870654"/>
                  </a:lnTo>
                  <a:lnTo>
                    <a:pt x="556993" y="1849301"/>
                  </a:lnTo>
                  <a:lnTo>
                    <a:pt x="515777" y="1826514"/>
                  </a:lnTo>
                  <a:lnTo>
                    <a:pt x="475776" y="1802333"/>
                  </a:lnTo>
                  <a:lnTo>
                    <a:pt x="437036" y="1776800"/>
                  </a:lnTo>
                  <a:lnTo>
                    <a:pt x="399605" y="1749954"/>
                  </a:lnTo>
                  <a:lnTo>
                    <a:pt x="363533" y="1721837"/>
                  </a:lnTo>
                  <a:lnTo>
                    <a:pt x="328866" y="1692490"/>
                  </a:lnTo>
                  <a:lnTo>
                    <a:pt x="295653" y="1661952"/>
                  </a:lnTo>
                  <a:lnTo>
                    <a:pt x="263942" y="1630265"/>
                  </a:lnTo>
                  <a:lnTo>
                    <a:pt x="233781" y="1597469"/>
                  </a:lnTo>
                  <a:lnTo>
                    <a:pt x="205218" y="1563605"/>
                  </a:lnTo>
                  <a:lnTo>
                    <a:pt x="178300" y="1528714"/>
                  </a:lnTo>
                  <a:lnTo>
                    <a:pt x="153077" y="1492835"/>
                  </a:lnTo>
                  <a:lnTo>
                    <a:pt x="129595" y="1456011"/>
                  </a:lnTo>
                  <a:lnTo>
                    <a:pt x="107904" y="1418281"/>
                  </a:lnTo>
                  <a:lnTo>
                    <a:pt x="88050" y="1379686"/>
                  </a:lnTo>
                  <a:lnTo>
                    <a:pt x="70083" y="1340267"/>
                  </a:lnTo>
                  <a:lnTo>
                    <a:pt x="54049" y="1300065"/>
                  </a:lnTo>
                  <a:lnTo>
                    <a:pt x="39998" y="1259119"/>
                  </a:lnTo>
                  <a:lnTo>
                    <a:pt x="27976" y="1217472"/>
                  </a:lnTo>
                  <a:lnTo>
                    <a:pt x="18032" y="1175162"/>
                  </a:lnTo>
                  <a:lnTo>
                    <a:pt x="10215" y="1132232"/>
                  </a:lnTo>
                  <a:lnTo>
                    <a:pt x="4572" y="1088722"/>
                  </a:lnTo>
                  <a:lnTo>
                    <a:pt x="1151" y="1044672"/>
                  </a:lnTo>
                  <a:lnTo>
                    <a:pt x="0" y="1000122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969831" y="3546692"/>
              <a:ext cx="1351280" cy="1090295"/>
            </a:xfrm>
            <a:custGeom>
              <a:avLst/>
              <a:gdLst/>
              <a:ahLst/>
              <a:cxnLst/>
              <a:rect l="l" t="t" r="r" b="b"/>
              <a:pathLst>
                <a:path w="1351279" h="1090295">
                  <a:moveTo>
                    <a:pt x="615298" y="544798"/>
                  </a:moveTo>
                  <a:lnTo>
                    <a:pt x="196799" y="0"/>
                  </a:lnTo>
                </a:path>
                <a:path w="1351279" h="1090295">
                  <a:moveTo>
                    <a:pt x="615298" y="544798"/>
                  </a:moveTo>
                  <a:lnTo>
                    <a:pt x="0" y="518098"/>
                  </a:lnTo>
                </a:path>
                <a:path w="1351279" h="1090295">
                  <a:moveTo>
                    <a:pt x="759998" y="684798"/>
                  </a:moveTo>
                  <a:lnTo>
                    <a:pt x="787598" y="1089797"/>
                  </a:lnTo>
                </a:path>
                <a:path w="1351279" h="1090295">
                  <a:moveTo>
                    <a:pt x="904698" y="544798"/>
                  </a:moveTo>
                  <a:lnTo>
                    <a:pt x="1350797" y="544798"/>
                  </a:lnTo>
                </a:path>
                <a:path w="1351279" h="1090295">
                  <a:moveTo>
                    <a:pt x="904698" y="544798"/>
                  </a:moveTo>
                  <a:lnTo>
                    <a:pt x="985698" y="4079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11939" y="4462555"/>
            <a:ext cx="148040" cy="14564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93681" y="4565631"/>
            <a:ext cx="145711" cy="14119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32669" y="3153693"/>
            <a:ext cx="145711" cy="14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2043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38600" y="1219200"/>
            <a:ext cx="4887765" cy="3839815"/>
          </a:xfrm>
          <a:prstGeom prst="rect">
            <a:avLst/>
          </a:prstGeom>
        </p:spPr>
        <p:txBody>
          <a:bodyPr vert="horz" wrap="square" lIns="0" tIns="66339" rIns="0" bIns="0" rtlCol="0">
            <a:spAutoFit/>
          </a:bodyPr>
          <a:lstStyle/>
          <a:p>
            <a:pPr marL="267603" indent="-258638">
              <a:spcBef>
                <a:spcPts val="522"/>
              </a:spcBef>
              <a:buClr>
                <a:srgbClr val="0B7B9C"/>
              </a:buClr>
              <a:buSzPct val="75000"/>
              <a:buFont typeface="Arial"/>
              <a:buChar char="●"/>
              <a:tabLst>
                <a:tab pos="267603" algn="l"/>
              </a:tabLst>
            </a:pPr>
            <a:r>
              <a:rPr spc="-7" dirty="0">
                <a:latin typeface="Carlito"/>
                <a:cs typeface="Carlito"/>
              </a:rPr>
              <a:t>Requires</a:t>
            </a:r>
            <a:r>
              <a:rPr spc="-67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three</a:t>
            </a:r>
            <a:r>
              <a:rPr spc="-64" dirty="0">
                <a:latin typeface="Carlito"/>
                <a:cs typeface="Carlito"/>
              </a:rPr>
              <a:t> </a:t>
            </a:r>
            <a:r>
              <a:rPr spc="-7" dirty="0">
                <a:latin typeface="Carlito"/>
                <a:cs typeface="Carlito"/>
              </a:rPr>
              <a:t>things</a:t>
            </a:r>
            <a:endParaRPr dirty="0">
              <a:latin typeface="Carlito"/>
              <a:cs typeface="Carlito"/>
            </a:endParaRPr>
          </a:p>
          <a:p>
            <a:pPr marL="549998" lvl="1" indent="-213814">
              <a:spcBef>
                <a:spcPts val="452"/>
              </a:spcBef>
              <a:buClr>
                <a:srgbClr val="0B7B9C"/>
              </a:buClr>
              <a:buFont typeface="Arial"/>
              <a:buChar char="–"/>
              <a:tabLst>
                <a:tab pos="549998" algn="l"/>
              </a:tabLst>
            </a:pPr>
            <a:r>
              <a:rPr dirty="0">
                <a:latin typeface="Carlito"/>
                <a:cs typeface="Carlito"/>
              </a:rPr>
              <a:t>The</a:t>
            </a:r>
            <a:r>
              <a:rPr spc="-46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set</a:t>
            </a:r>
            <a:r>
              <a:rPr spc="-46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of</a:t>
            </a:r>
            <a:r>
              <a:rPr spc="-46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stored</a:t>
            </a:r>
            <a:r>
              <a:rPr spc="-46" dirty="0">
                <a:latin typeface="Carlito"/>
                <a:cs typeface="Carlito"/>
              </a:rPr>
              <a:t> </a:t>
            </a:r>
            <a:r>
              <a:rPr spc="-7" dirty="0">
                <a:latin typeface="Carlito"/>
                <a:cs typeface="Carlito"/>
              </a:rPr>
              <a:t>records</a:t>
            </a:r>
            <a:endParaRPr dirty="0">
              <a:latin typeface="Carlito"/>
              <a:cs typeface="Carlito"/>
            </a:endParaRPr>
          </a:p>
          <a:p>
            <a:pPr marL="549998" marR="687162" lvl="1" indent="-213814">
              <a:spcBef>
                <a:spcPts val="452"/>
              </a:spcBef>
              <a:buClr>
                <a:srgbClr val="0B7B9C"/>
              </a:buClr>
              <a:buFont typeface="Arial"/>
              <a:buChar char="–"/>
              <a:tabLst>
                <a:tab pos="549998" algn="l"/>
              </a:tabLst>
            </a:pPr>
            <a:r>
              <a:rPr spc="-7" dirty="0">
                <a:solidFill>
                  <a:srgbClr val="FF0000"/>
                </a:solidFill>
                <a:latin typeface="Carlito"/>
                <a:cs typeface="Carlito"/>
              </a:rPr>
              <a:t>Distance</a:t>
            </a:r>
            <a:r>
              <a:rPr spc="-46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>
                <a:solidFill>
                  <a:srgbClr val="FF0000"/>
                </a:solidFill>
                <a:latin typeface="Carlito"/>
                <a:cs typeface="Carlito"/>
              </a:rPr>
              <a:t>Metric</a:t>
            </a:r>
            <a:r>
              <a:rPr spc="-32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to</a:t>
            </a:r>
            <a:r>
              <a:rPr spc="-46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compute</a:t>
            </a:r>
            <a:r>
              <a:rPr spc="-46" dirty="0">
                <a:latin typeface="Carlito"/>
                <a:cs typeface="Carlito"/>
              </a:rPr>
              <a:t> </a:t>
            </a:r>
            <a:r>
              <a:rPr spc="-7" dirty="0">
                <a:latin typeface="Carlito"/>
                <a:cs typeface="Carlito"/>
              </a:rPr>
              <a:t>distance </a:t>
            </a:r>
            <a:r>
              <a:rPr dirty="0">
                <a:latin typeface="Carlito"/>
                <a:cs typeface="Carlito"/>
              </a:rPr>
              <a:t>between</a:t>
            </a:r>
            <a:r>
              <a:rPr spc="-92" dirty="0">
                <a:latin typeface="Carlito"/>
                <a:cs typeface="Carlito"/>
              </a:rPr>
              <a:t> </a:t>
            </a:r>
            <a:r>
              <a:rPr spc="-7" dirty="0">
                <a:latin typeface="Carlito"/>
                <a:cs typeface="Carlito"/>
              </a:rPr>
              <a:t>records</a:t>
            </a:r>
            <a:endParaRPr dirty="0">
              <a:latin typeface="Carlito"/>
              <a:cs typeface="Carlito"/>
            </a:endParaRPr>
          </a:p>
          <a:p>
            <a:pPr marL="549998" marR="611408" lvl="1" indent="-213814">
              <a:spcBef>
                <a:spcPts val="452"/>
              </a:spcBef>
              <a:buClr>
                <a:srgbClr val="0B7B9C"/>
              </a:buClr>
              <a:buFont typeface="Arial"/>
              <a:buChar char="–"/>
              <a:tabLst>
                <a:tab pos="549998" algn="l"/>
              </a:tabLst>
            </a:pPr>
            <a:r>
              <a:rPr dirty="0">
                <a:latin typeface="Carlito"/>
                <a:cs typeface="Carlito"/>
              </a:rPr>
              <a:t>The</a:t>
            </a:r>
            <a:r>
              <a:rPr spc="-42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value</a:t>
            </a:r>
            <a:r>
              <a:rPr spc="-39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of</a:t>
            </a:r>
            <a:r>
              <a:rPr spc="-28" dirty="0">
                <a:latin typeface="Carlito"/>
                <a:cs typeface="Carlito"/>
              </a:rPr>
              <a:t> </a:t>
            </a:r>
            <a:r>
              <a:rPr i="1" dirty="0">
                <a:solidFill>
                  <a:srgbClr val="FF0000"/>
                </a:solidFill>
                <a:latin typeface="Carlito"/>
                <a:cs typeface="Carlito"/>
              </a:rPr>
              <a:t>k</a:t>
            </a:r>
            <a:r>
              <a:rPr dirty="0">
                <a:solidFill>
                  <a:srgbClr val="FF0000"/>
                </a:solidFill>
                <a:latin typeface="Carlito"/>
                <a:cs typeface="Carlito"/>
              </a:rPr>
              <a:t>,</a:t>
            </a:r>
            <a:r>
              <a:rPr spc="-39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>
                <a:solidFill>
                  <a:srgbClr val="FF0000"/>
                </a:solidFill>
                <a:latin typeface="Carlito"/>
                <a:cs typeface="Carlito"/>
              </a:rPr>
              <a:t>the</a:t>
            </a:r>
            <a:r>
              <a:rPr spc="-39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>
                <a:solidFill>
                  <a:srgbClr val="FF0000"/>
                </a:solidFill>
                <a:latin typeface="Carlito"/>
                <a:cs typeface="Carlito"/>
              </a:rPr>
              <a:t>number</a:t>
            </a:r>
            <a:r>
              <a:rPr spc="-39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>
                <a:solidFill>
                  <a:srgbClr val="FF0000"/>
                </a:solidFill>
                <a:latin typeface="Carlito"/>
                <a:cs typeface="Carlito"/>
              </a:rPr>
              <a:t>of</a:t>
            </a:r>
            <a:r>
              <a:rPr spc="-39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pc="-7" dirty="0">
                <a:solidFill>
                  <a:srgbClr val="FF0000"/>
                </a:solidFill>
                <a:latin typeface="Carlito"/>
                <a:cs typeface="Carlito"/>
              </a:rPr>
              <a:t>nearest neighbors</a:t>
            </a:r>
            <a:r>
              <a:rPr spc="-32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to</a:t>
            </a:r>
            <a:r>
              <a:rPr spc="-39" dirty="0">
                <a:latin typeface="Carlito"/>
                <a:cs typeface="Carlito"/>
              </a:rPr>
              <a:t> </a:t>
            </a:r>
            <a:r>
              <a:rPr spc="-7" dirty="0">
                <a:latin typeface="Carlito"/>
                <a:cs typeface="Carlito"/>
              </a:rPr>
              <a:t>retrieve</a:t>
            </a:r>
            <a:endParaRPr dirty="0">
              <a:latin typeface="Carlito"/>
              <a:cs typeface="Carlito"/>
            </a:endParaRPr>
          </a:p>
          <a:p>
            <a:pPr marL="267603" indent="-258638">
              <a:spcBef>
                <a:spcPts val="452"/>
              </a:spcBef>
              <a:buClr>
                <a:srgbClr val="0B7B9C"/>
              </a:buClr>
              <a:buSzPct val="75000"/>
              <a:buFont typeface="Arial"/>
              <a:buChar char="●"/>
              <a:tabLst>
                <a:tab pos="267603" algn="l"/>
              </a:tabLst>
            </a:pPr>
            <a:r>
              <a:rPr spc="-71" dirty="0">
                <a:latin typeface="Carlito"/>
                <a:cs typeface="Carlito"/>
              </a:rPr>
              <a:t>To</a:t>
            </a:r>
            <a:r>
              <a:rPr spc="-25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classify</a:t>
            </a:r>
            <a:r>
              <a:rPr spc="-28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an</a:t>
            </a:r>
            <a:r>
              <a:rPr spc="-28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unknown</a:t>
            </a:r>
            <a:r>
              <a:rPr spc="-25" dirty="0">
                <a:latin typeface="Carlito"/>
                <a:cs typeface="Carlito"/>
              </a:rPr>
              <a:t> </a:t>
            </a:r>
            <a:r>
              <a:rPr spc="-7" dirty="0">
                <a:latin typeface="Carlito"/>
                <a:cs typeface="Carlito"/>
              </a:rPr>
              <a:t>record:</a:t>
            </a:r>
            <a:endParaRPr dirty="0">
              <a:latin typeface="Carlito"/>
              <a:cs typeface="Carlito"/>
            </a:endParaRPr>
          </a:p>
          <a:p>
            <a:pPr marL="549998" lvl="1" indent="-213814">
              <a:spcBef>
                <a:spcPts val="452"/>
              </a:spcBef>
              <a:buClr>
                <a:srgbClr val="0B7B9C"/>
              </a:buClr>
              <a:buFont typeface="Arial"/>
              <a:buChar char="–"/>
              <a:tabLst>
                <a:tab pos="549998" algn="l"/>
              </a:tabLst>
            </a:pPr>
            <a:r>
              <a:rPr dirty="0">
                <a:solidFill>
                  <a:srgbClr val="0070BF"/>
                </a:solidFill>
                <a:latin typeface="Carlito"/>
                <a:cs typeface="Carlito"/>
              </a:rPr>
              <a:t>Compute</a:t>
            </a:r>
            <a:r>
              <a:rPr spc="-60" dirty="0">
                <a:solidFill>
                  <a:srgbClr val="0070BF"/>
                </a:solidFill>
                <a:latin typeface="Carlito"/>
                <a:cs typeface="Carlito"/>
              </a:rPr>
              <a:t> </a:t>
            </a:r>
            <a:r>
              <a:rPr dirty="0">
                <a:solidFill>
                  <a:srgbClr val="0070BF"/>
                </a:solidFill>
                <a:latin typeface="Carlito"/>
                <a:cs typeface="Carlito"/>
              </a:rPr>
              <a:t>distance</a:t>
            </a:r>
            <a:r>
              <a:rPr spc="-42" dirty="0">
                <a:solidFill>
                  <a:srgbClr val="0070BF"/>
                </a:solidFill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to</a:t>
            </a:r>
            <a:r>
              <a:rPr spc="-60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other</a:t>
            </a:r>
            <a:r>
              <a:rPr spc="-56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training</a:t>
            </a:r>
            <a:r>
              <a:rPr spc="-56" dirty="0">
                <a:latin typeface="Carlito"/>
                <a:cs typeface="Carlito"/>
              </a:rPr>
              <a:t> </a:t>
            </a:r>
            <a:r>
              <a:rPr spc="-7" dirty="0">
                <a:latin typeface="Carlito"/>
                <a:cs typeface="Carlito"/>
              </a:rPr>
              <a:t>records</a:t>
            </a:r>
            <a:endParaRPr dirty="0">
              <a:latin typeface="Carlito"/>
              <a:cs typeface="Carlito"/>
            </a:endParaRPr>
          </a:p>
          <a:p>
            <a:pPr marL="549998" lvl="1" indent="-213814">
              <a:spcBef>
                <a:spcPts val="452"/>
              </a:spcBef>
              <a:buClr>
                <a:srgbClr val="0B7B9C"/>
              </a:buClr>
              <a:buFont typeface="Arial"/>
              <a:buChar char="–"/>
              <a:tabLst>
                <a:tab pos="549998" algn="l"/>
              </a:tabLst>
            </a:pPr>
            <a:r>
              <a:rPr dirty="0">
                <a:latin typeface="Carlito"/>
                <a:cs typeface="Carlito"/>
              </a:rPr>
              <a:t>Identify</a:t>
            </a:r>
            <a:r>
              <a:rPr spc="-46" dirty="0">
                <a:latin typeface="Carlito"/>
                <a:cs typeface="Carlito"/>
              </a:rPr>
              <a:t> </a:t>
            </a:r>
            <a:r>
              <a:rPr i="1" dirty="0">
                <a:solidFill>
                  <a:srgbClr val="0070BF"/>
                </a:solidFill>
                <a:latin typeface="Carlito"/>
                <a:cs typeface="Carlito"/>
              </a:rPr>
              <a:t>k</a:t>
            </a:r>
            <a:r>
              <a:rPr i="1" spc="-49" dirty="0">
                <a:solidFill>
                  <a:srgbClr val="0070BF"/>
                </a:solidFill>
                <a:latin typeface="Carlito"/>
                <a:cs typeface="Carlito"/>
              </a:rPr>
              <a:t> </a:t>
            </a:r>
            <a:r>
              <a:rPr spc="-7" dirty="0">
                <a:latin typeface="Carlito"/>
                <a:cs typeface="Carlito"/>
              </a:rPr>
              <a:t>nearest</a:t>
            </a:r>
            <a:r>
              <a:rPr spc="-53" dirty="0">
                <a:latin typeface="Carlito"/>
                <a:cs typeface="Carlito"/>
              </a:rPr>
              <a:t> </a:t>
            </a:r>
            <a:r>
              <a:rPr spc="-7" dirty="0">
                <a:latin typeface="Carlito"/>
                <a:cs typeface="Carlito"/>
              </a:rPr>
              <a:t>neighbors</a:t>
            </a:r>
            <a:endParaRPr dirty="0">
              <a:latin typeface="Carlito"/>
              <a:cs typeface="Carlito"/>
            </a:endParaRPr>
          </a:p>
          <a:p>
            <a:pPr marL="549998" marR="3586" lvl="1" indent="-213814">
              <a:spcBef>
                <a:spcPts val="452"/>
              </a:spcBef>
              <a:buClr>
                <a:srgbClr val="0B7B9C"/>
              </a:buClr>
              <a:buFont typeface="Arial"/>
              <a:buChar char="–"/>
              <a:tabLst>
                <a:tab pos="549998" algn="l"/>
              </a:tabLst>
            </a:pPr>
            <a:r>
              <a:rPr dirty="0">
                <a:latin typeface="Carlito"/>
                <a:cs typeface="Carlito"/>
              </a:rPr>
              <a:t>Use</a:t>
            </a:r>
            <a:r>
              <a:rPr spc="-46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class</a:t>
            </a:r>
            <a:r>
              <a:rPr spc="-42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labels</a:t>
            </a:r>
            <a:r>
              <a:rPr spc="-42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of</a:t>
            </a:r>
            <a:r>
              <a:rPr spc="-42" dirty="0">
                <a:latin typeface="Carlito"/>
                <a:cs typeface="Carlito"/>
              </a:rPr>
              <a:t> </a:t>
            </a:r>
            <a:r>
              <a:rPr spc="-7" dirty="0">
                <a:latin typeface="Carlito"/>
                <a:cs typeface="Carlito"/>
              </a:rPr>
              <a:t>nearest</a:t>
            </a:r>
            <a:r>
              <a:rPr spc="-42" dirty="0">
                <a:latin typeface="Carlito"/>
                <a:cs typeface="Carlito"/>
              </a:rPr>
              <a:t> </a:t>
            </a:r>
            <a:r>
              <a:rPr spc="-7" dirty="0">
                <a:latin typeface="Carlito"/>
                <a:cs typeface="Carlito"/>
              </a:rPr>
              <a:t>neighbors</a:t>
            </a:r>
            <a:r>
              <a:rPr spc="-42" dirty="0">
                <a:latin typeface="Carlito"/>
                <a:cs typeface="Carlito"/>
              </a:rPr>
              <a:t> </a:t>
            </a:r>
            <a:r>
              <a:rPr spc="-18" dirty="0">
                <a:latin typeface="Carlito"/>
                <a:cs typeface="Carlito"/>
              </a:rPr>
              <a:t>to </a:t>
            </a:r>
            <a:r>
              <a:rPr spc="-7" dirty="0">
                <a:latin typeface="Carlito"/>
                <a:cs typeface="Carlito"/>
              </a:rPr>
              <a:t>determine</a:t>
            </a:r>
            <a:r>
              <a:rPr spc="-35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the</a:t>
            </a:r>
            <a:r>
              <a:rPr spc="-35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class</a:t>
            </a:r>
            <a:r>
              <a:rPr spc="-35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label</a:t>
            </a:r>
            <a:r>
              <a:rPr spc="-35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of</a:t>
            </a:r>
            <a:r>
              <a:rPr spc="-35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unknown</a:t>
            </a:r>
            <a:r>
              <a:rPr spc="-35" dirty="0">
                <a:latin typeface="Carlito"/>
                <a:cs typeface="Carlito"/>
              </a:rPr>
              <a:t> </a:t>
            </a:r>
            <a:r>
              <a:rPr spc="-7" dirty="0">
                <a:latin typeface="Carlito"/>
                <a:cs typeface="Carlito"/>
              </a:rPr>
              <a:t>record </a:t>
            </a:r>
            <a:r>
              <a:rPr dirty="0">
                <a:latin typeface="Carlito"/>
                <a:cs typeface="Carlito"/>
              </a:rPr>
              <a:t>(e.g.,</a:t>
            </a:r>
            <a:r>
              <a:rPr spc="-28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by</a:t>
            </a:r>
            <a:r>
              <a:rPr spc="-25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taking</a:t>
            </a:r>
            <a:r>
              <a:rPr spc="-28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majority</a:t>
            </a:r>
            <a:r>
              <a:rPr spc="-25" dirty="0">
                <a:latin typeface="Carlito"/>
                <a:cs typeface="Carlito"/>
              </a:rPr>
              <a:t> </a:t>
            </a:r>
            <a:r>
              <a:rPr spc="-7" dirty="0">
                <a:latin typeface="Carlito"/>
                <a:cs typeface="Carlito"/>
              </a:rPr>
              <a:t>vote)</a:t>
            </a:r>
            <a:endParaRPr dirty="0">
              <a:latin typeface="Carlito"/>
              <a:cs typeface="Carli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1395" y="1219200"/>
            <a:ext cx="3507205" cy="301008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90800" y="304800"/>
            <a:ext cx="3507205" cy="378384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>
              <a:spcBef>
                <a:spcPts val="71"/>
              </a:spcBef>
            </a:pPr>
            <a:r>
              <a:rPr sz="2400" spc="-21" dirty="0">
                <a:solidFill>
                  <a:srgbClr val="FF0000"/>
                </a:solidFill>
                <a:latin typeface="Carlito"/>
                <a:cs typeface="Carlito"/>
              </a:rPr>
              <a:t>Nearest-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Neighbor</a:t>
            </a:r>
            <a:r>
              <a:rPr sz="2400" spc="-106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spc="-7" dirty="0">
                <a:solidFill>
                  <a:srgbClr val="FF0000"/>
                </a:solidFill>
                <a:latin typeface="Carlito"/>
                <a:cs typeface="Carlito"/>
              </a:rPr>
              <a:t>Classifiers</a:t>
            </a:r>
            <a:endParaRPr sz="24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679484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7803" y="1174002"/>
            <a:ext cx="8619407" cy="681151"/>
          </a:xfrm>
          <a:prstGeom prst="rect">
            <a:avLst/>
          </a:prstGeom>
        </p:spPr>
        <p:txBody>
          <a:bodyPr vert="horz" wrap="square" lIns="0" tIns="308803" rIns="0" bIns="0" rtlCol="0">
            <a:spAutoFit/>
          </a:bodyPr>
          <a:lstStyle/>
          <a:p>
            <a:pPr marL="1714543">
              <a:spcBef>
                <a:spcPts val="71"/>
              </a:spcBef>
            </a:pPr>
            <a:r>
              <a:rPr sz="2400" b="1" spc="-7" dirty="0"/>
              <a:t>Nearest</a:t>
            </a:r>
            <a:r>
              <a:rPr sz="2400" b="1" spc="-106" dirty="0"/>
              <a:t> </a:t>
            </a:r>
            <a:r>
              <a:rPr sz="2400" b="1" dirty="0"/>
              <a:t>Neighbour</a:t>
            </a:r>
            <a:r>
              <a:rPr sz="2400" b="1" spc="-106" dirty="0"/>
              <a:t> </a:t>
            </a:r>
            <a:r>
              <a:rPr sz="2400" b="1" dirty="0"/>
              <a:t>(</a:t>
            </a:r>
            <a:r>
              <a:rPr sz="2400" b="1" i="1" dirty="0">
                <a:latin typeface="Carlito"/>
                <a:cs typeface="Carlito"/>
              </a:rPr>
              <a:t>k</a:t>
            </a:r>
            <a:r>
              <a:rPr sz="2400" b="1" dirty="0"/>
              <a:t>NN)</a:t>
            </a:r>
            <a:r>
              <a:rPr sz="2400" b="1" spc="-102" dirty="0"/>
              <a:t> </a:t>
            </a:r>
            <a:r>
              <a:rPr sz="2400" b="1" spc="-7" dirty="0"/>
              <a:t>Classifier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52934" y="2941541"/>
            <a:ext cx="5833782" cy="2373406"/>
            <a:chOff x="2305522" y="2738431"/>
            <a:chExt cx="8264525" cy="3362325"/>
          </a:xfrm>
        </p:grpSpPr>
        <p:sp>
          <p:nvSpPr>
            <p:cNvPr id="4" name="object 4"/>
            <p:cNvSpPr/>
            <p:nvPr/>
          </p:nvSpPr>
          <p:spPr>
            <a:xfrm>
              <a:off x="5880713" y="4343391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99"/>
                  </a:lnTo>
                  <a:lnTo>
                    <a:pt x="0" y="217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20319" y="3047993"/>
              <a:ext cx="7771130" cy="3048000"/>
            </a:xfrm>
            <a:custGeom>
              <a:avLst/>
              <a:gdLst/>
              <a:ahLst/>
              <a:cxnLst/>
              <a:rect l="l" t="t" r="r" b="b"/>
              <a:pathLst>
                <a:path w="7771130" h="3048000">
                  <a:moveTo>
                    <a:pt x="0" y="1523996"/>
                  </a:moveTo>
                  <a:lnTo>
                    <a:pt x="564" y="1497747"/>
                  </a:lnTo>
                  <a:lnTo>
                    <a:pt x="2253" y="1471604"/>
                  </a:lnTo>
                  <a:lnTo>
                    <a:pt x="8963" y="1419655"/>
                  </a:lnTo>
                  <a:lnTo>
                    <a:pt x="20060" y="1368178"/>
                  </a:lnTo>
                  <a:lnTo>
                    <a:pt x="35469" y="1317201"/>
                  </a:lnTo>
                  <a:lnTo>
                    <a:pt x="55119" y="1266752"/>
                  </a:lnTo>
                  <a:lnTo>
                    <a:pt x="78938" y="1216860"/>
                  </a:lnTo>
                  <a:lnTo>
                    <a:pt x="106853" y="1167553"/>
                  </a:lnTo>
                  <a:lnTo>
                    <a:pt x="138791" y="1118860"/>
                  </a:lnTo>
                  <a:lnTo>
                    <a:pt x="174681" y="1070809"/>
                  </a:lnTo>
                  <a:lnTo>
                    <a:pt x="214451" y="1023428"/>
                  </a:lnTo>
                  <a:lnTo>
                    <a:pt x="258027" y="976746"/>
                  </a:lnTo>
                  <a:lnTo>
                    <a:pt x="305337" y="930791"/>
                  </a:lnTo>
                  <a:lnTo>
                    <a:pt x="356310" y="885591"/>
                  </a:lnTo>
                  <a:lnTo>
                    <a:pt x="410872" y="841176"/>
                  </a:lnTo>
                  <a:lnTo>
                    <a:pt x="468952" y="797572"/>
                  </a:lnTo>
                  <a:lnTo>
                    <a:pt x="530477" y="754809"/>
                  </a:lnTo>
                  <a:lnTo>
                    <a:pt x="562509" y="733752"/>
                  </a:lnTo>
                  <a:lnTo>
                    <a:pt x="595375" y="712915"/>
                  </a:lnTo>
                  <a:lnTo>
                    <a:pt x="629066" y="692303"/>
                  </a:lnTo>
                  <a:lnTo>
                    <a:pt x="663573" y="671918"/>
                  </a:lnTo>
                  <a:lnTo>
                    <a:pt x="698887" y="651765"/>
                  </a:lnTo>
                  <a:lnTo>
                    <a:pt x="735000" y="631847"/>
                  </a:lnTo>
                  <a:lnTo>
                    <a:pt x="771901" y="612168"/>
                  </a:lnTo>
                  <a:lnTo>
                    <a:pt x="809582" y="592730"/>
                  </a:lnTo>
                  <a:lnTo>
                    <a:pt x="848034" y="573538"/>
                  </a:lnTo>
                  <a:lnTo>
                    <a:pt x="887248" y="554596"/>
                  </a:lnTo>
                  <a:lnTo>
                    <a:pt x="927214" y="535906"/>
                  </a:lnTo>
                  <a:lnTo>
                    <a:pt x="967924" y="517472"/>
                  </a:lnTo>
                  <a:lnTo>
                    <a:pt x="1009369" y="499298"/>
                  </a:lnTo>
                  <a:lnTo>
                    <a:pt x="1051540" y="481387"/>
                  </a:lnTo>
                  <a:lnTo>
                    <a:pt x="1094427" y="463744"/>
                  </a:lnTo>
                  <a:lnTo>
                    <a:pt x="1138022" y="446370"/>
                  </a:lnTo>
                  <a:lnTo>
                    <a:pt x="1182316" y="429271"/>
                  </a:lnTo>
                  <a:lnTo>
                    <a:pt x="1227298" y="412449"/>
                  </a:lnTo>
                  <a:lnTo>
                    <a:pt x="1272962" y="395909"/>
                  </a:lnTo>
                  <a:lnTo>
                    <a:pt x="1319296" y="379653"/>
                  </a:lnTo>
                  <a:lnTo>
                    <a:pt x="1366294" y="363685"/>
                  </a:lnTo>
                  <a:lnTo>
                    <a:pt x="1413944" y="348009"/>
                  </a:lnTo>
                  <a:lnTo>
                    <a:pt x="1462239" y="332628"/>
                  </a:lnTo>
                  <a:lnTo>
                    <a:pt x="1511169" y="317546"/>
                  </a:lnTo>
                  <a:lnTo>
                    <a:pt x="1560725" y="302766"/>
                  </a:lnTo>
                  <a:lnTo>
                    <a:pt x="1610898" y="288292"/>
                  </a:lnTo>
                  <a:lnTo>
                    <a:pt x="1661680" y="274127"/>
                  </a:lnTo>
                  <a:lnTo>
                    <a:pt x="1713060" y="260276"/>
                  </a:lnTo>
                  <a:lnTo>
                    <a:pt x="1765031" y="246741"/>
                  </a:lnTo>
                  <a:lnTo>
                    <a:pt x="1817582" y="233526"/>
                  </a:lnTo>
                  <a:lnTo>
                    <a:pt x="1870706" y="220635"/>
                  </a:lnTo>
                  <a:lnTo>
                    <a:pt x="1924392" y="208071"/>
                  </a:lnTo>
                  <a:lnTo>
                    <a:pt x="1978632" y="195838"/>
                  </a:lnTo>
                  <a:lnTo>
                    <a:pt x="2033417" y="183939"/>
                  </a:lnTo>
                  <a:lnTo>
                    <a:pt x="2088738" y="172378"/>
                  </a:lnTo>
                  <a:lnTo>
                    <a:pt x="2144586" y="161158"/>
                  </a:lnTo>
                  <a:lnTo>
                    <a:pt x="2200951" y="150283"/>
                  </a:lnTo>
                  <a:lnTo>
                    <a:pt x="2257825" y="139757"/>
                  </a:lnTo>
                  <a:lnTo>
                    <a:pt x="2315199" y="129583"/>
                  </a:lnTo>
                  <a:lnTo>
                    <a:pt x="2373063" y="119764"/>
                  </a:lnTo>
                  <a:lnTo>
                    <a:pt x="2431408" y="110304"/>
                  </a:lnTo>
                  <a:lnTo>
                    <a:pt x="2490227" y="101207"/>
                  </a:lnTo>
                  <a:lnTo>
                    <a:pt x="2549508" y="92476"/>
                  </a:lnTo>
                  <a:lnTo>
                    <a:pt x="2609244" y="84115"/>
                  </a:lnTo>
                  <a:lnTo>
                    <a:pt x="2669426" y="76127"/>
                  </a:lnTo>
                  <a:lnTo>
                    <a:pt x="2730043" y="68516"/>
                  </a:lnTo>
                  <a:lnTo>
                    <a:pt x="2791088" y="61285"/>
                  </a:lnTo>
                  <a:lnTo>
                    <a:pt x="2852552" y="54439"/>
                  </a:lnTo>
                  <a:lnTo>
                    <a:pt x="2914424" y="47979"/>
                  </a:lnTo>
                  <a:lnTo>
                    <a:pt x="2976697" y="41911"/>
                  </a:lnTo>
                  <a:lnTo>
                    <a:pt x="3039360" y="36238"/>
                  </a:lnTo>
                  <a:lnTo>
                    <a:pt x="3102406" y="30962"/>
                  </a:lnTo>
                  <a:lnTo>
                    <a:pt x="3165825" y="26088"/>
                  </a:lnTo>
                  <a:lnTo>
                    <a:pt x="3229608" y="21619"/>
                  </a:lnTo>
                  <a:lnTo>
                    <a:pt x="3293746" y="17560"/>
                  </a:lnTo>
                  <a:lnTo>
                    <a:pt x="3358229" y="13912"/>
                  </a:lnTo>
                  <a:lnTo>
                    <a:pt x="3423050" y="10680"/>
                  </a:lnTo>
                  <a:lnTo>
                    <a:pt x="3488198" y="7868"/>
                  </a:lnTo>
                  <a:lnTo>
                    <a:pt x="3553666" y="5478"/>
                  </a:lnTo>
                  <a:lnTo>
                    <a:pt x="3619442" y="3515"/>
                  </a:lnTo>
                  <a:lnTo>
                    <a:pt x="3685520" y="1983"/>
                  </a:lnTo>
                  <a:lnTo>
                    <a:pt x="3751889" y="883"/>
                  </a:lnTo>
                  <a:lnTo>
                    <a:pt x="3818541" y="221"/>
                  </a:lnTo>
                  <a:lnTo>
                    <a:pt x="3885467" y="0"/>
                  </a:lnTo>
                  <a:lnTo>
                    <a:pt x="3952392" y="221"/>
                  </a:lnTo>
                  <a:lnTo>
                    <a:pt x="4019044" y="883"/>
                  </a:lnTo>
                  <a:lnTo>
                    <a:pt x="4085413" y="1983"/>
                  </a:lnTo>
                  <a:lnTo>
                    <a:pt x="4151491" y="3515"/>
                  </a:lnTo>
                  <a:lnTo>
                    <a:pt x="4217268" y="5478"/>
                  </a:lnTo>
                  <a:lnTo>
                    <a:pt x="4282735" y="7868"/>
                  </a:lnTo>
                  <a:lnTo>
                    <a:pt x="4347883" y="10680"/>
                  </a:lnTo>
                  <a:lnTo>
                    <a:pt x="4412704" y="13912"/>
                  </a:lnTo>
                  <a:lnTo>
                    <a:pt x="4477188" y="17560"/>
                  </a:lnTo>
                  <a:lnTo>
                    <a:pt x="4541325" y="21619"/>
                  </a:lnTo>
                  <a:lnTo>
                    <a:pt x="4605108" y="26088"/>
                  </a:lnTo>
                  <a:lnTo>
                    <a:pt x="4668527" y="30962"/>
                  </a:lnTo>
                  <a:lnTo>
                    <a:pt x="4731573" y="36238"/>
                  </a:lnTo>
                  <a:lnTo>
                    <a:pt x="4794237" y="41911"/>
                  </a:lnTo>
                  <a:lnTo>
                    <a:pt x="4856509" y="47979"/>
                  </a:lnTo>
                  <a:lnTo>
                    <a:pt x="4918382" y="54439"/>
                  </a:lnTo>
                  <a:lnTo>
                    <a:pt x="4979845" y="61285"/>
                  </a:lnTo>
                  <a:lnTo>
                    <a:pt x="5040890" y="68516"/>
                  </a:lnTo>
                  <a:lnTo>
                    <a:pt x="5101508" y="76127"/>
                  </a:lnTo>
                  <a:lnTo>
                    <a:pt x="5161689" y="84115"/>
                  </a:lnTo>
                  <a:lnTo>
                    <a:pt x="5221425" y="92476"/>
                  </a:lnTo>
                  <a:lnTo>
                    <a:pt x="5280707" y="101207"/>
                  </a:lnTo>
                  <a:lnTo>
                    <a:pt x="5339525" y="110304"/>
                  </a:lnTo>
                  <a:lnTo>
                    <a:pt x="5397871" y="119764"/>
                  </a:lnTo>
                  <a:lnTo>
                    <a:pt x="5455735" y="129583"/>
                  </a:lnTo>
                  <a:lnTo>
                    <a:pt x="5513108" y="139757"/>
                  </a:lnTo>
                  <a:lnTo>
                    <a:pt x="5569982" y="150283"/>
                  </a:lnTo>
                  <a:lnTo>
                    <a:pt x="5626348" y="161158"/>
                  </a:lnTo>
                  <a:lnTo>
                    <a:pt x="5682195" y="172378"/>
                  </a:lnTo>
                  <a:lnTo>
                    <a:pt x="5737516" y="183939"/>
                  </a:lnTo>
                  <a:lnTo>
                    <a:pt x="5792301" y="195838"/>
                  </a:lnTo>
                  <a:lnTo>
                    <a:pt x="5846541" y="208071"/>
                  </a:lnTo>
                  <a:lnTo>
                    <a:pt x="5900228" y="220635"/>
                  </a:lnTo>
                  <a:lnTo>
                    <a:pt x="5953351" y="233526"/>
                  </a:lnTo>
                  <a:lnTo>
                    <a:pt x="6005903" y="246741"/>
                  </a:lnTo>
                  <a:lnTo>
                    <a:pt x="6057873" y="260276"/>
                  </a:lnTo>
                  <a:lnTo>
                    <a:pt x="6109254" y="274127"/>
                  </a:lnTo>
                  <a:lnTo>
                    <a:pt x="6160035" y="288292"/>
                  </a:lnTo>
                  <a:lnTo>
                    <a:pt x="6210209" y="302766"/>
                  </a:lnTo>
                  <a:lnTo>
                    <a:pt x="6259765" y="317546"/>
                  </a:lnTo>
                  <a:lnTo>
                    <a:pt x="6308695" y="332628"/>
                  </a:lnTo>
                  <a:lnTo>
                    <a:pt x="6356989" y="348009"/>
                  </a:lnTo>
                  <a:lnTo>
                    <a:pt x="6404640" y="363685"/>
                  </a:lnTo>
                  <a:lnTo>
                    <a:pt x="6451637" y="379653"/>
                  </a:lnTo>
                  <a:lnTo>
                    <a:pt x="6497972" y="395909"/>
                  </a:lnTo>
                  <a:lnTo>
                    <a:pt x="6543635" y="412449"/>
                  </a:lnTo>
                  <a:lnTo>
                    <a:pt x="6588618" y="429271"/>
                  </a:lnTo>
                  <a:lnTo>
                    <a:pt x="6632911" y="446370"/>
                  </a:lnTo>
                  <a:lnTo>
                    <a:pt x="6676506" y="463744"/>
                  </a:lnTo>
                  <a:lnTo>
                    <a:pt x="6719393" y="481387"/>
                  </a:lnTo>
                  <a:lnTo>
                    <a:pt x="6761564" y="499298"/>
                  </a:lnTo>
                  <a:lnTo>
                    <a:pt x="6803009" y="517472"/>
                  </a:lnTo>
                  <a:lnTo>
                    <a:pt x="6843719" y="535906"/>
                  </a:lnTo>
                  <a:lnTo>
                    <a:pt x="6883686" y="554596"/>
                  </a:lnTo>
                  <a:lnTo>
                    <a:pt x="6922899" y="573538"/>
                  </a:lnTo>
                  <a:lnTo>
                    <a:pt x="6961351" y="592730"/>
                  </a:lnTo>
                  <a:lnTo>
                    <a:pt x="6999032" y="612168"/>
                  </a:lnTo>
                  <a:lnTo>
                    <a:pt x="7035934" y="631847"/>
                  </a:lnTo>
                  <a:lnTo>
                    <a:pt x="7072046" y="651765"/>
                  </a:lnTo>
                  <a:lnTo>
                    <a:pt x="7107360" y="671918"/>
                  </a:lnTo>
                  <a:lnTo>
                    <a:pt x="7141867" y="692303"/>
                  </a:lnTo>
                  <a:lnTo>
                    <a:pt x="7175558" y="712915"/>
                  </a:lnTo>
                  <a:lnTo>
                    <a:pt x="7208424" y="733752"/>
                  </a:lnTo>
                  <a:lnTo>
                    <a:pt x="7240456" y="754809"/>
                  </a:lnTo>
                  <a:lnTo>
                    <a:pt x="7301981" y="797572"/>
                  </a:lnTo>
                  <a:lnTo>
                    <a:pt x="7360061" y="841176"/>
                  </a:lnTo>
                  <a:lnTo>
                    <a:pt x="7414624" y="885591"/>
                  </a:lnTo>
                  <a:lnTo>
                    <a:pt x="7465596" y="930791"/>
                  </a:lnTo>
                  <a:lnTo>
                    <a:pt x="7512907" y="976746"/>
                  </a:lnTo>
                  <a:lnTo>
                    <a:pt x="7556483" y="1023428"/>
                  </a:lnTo>
                  <a:lnTo>
                    <a:pt x="7596252" y="1070809"/>
                  </a:lnTo>
                  <a:lnTo>
                    <a:pt x="7632142" y="1118860"/>
                  </a:lnTo>
                  <a:lnTo>
                    <a:pt x="7664081" y="1167553"/>
                  </a:lnTo>
                  <a:lnTo>
                    <a:pt x="7691995" y="1216860"/>
                  </a:lnTo>
                  <a:lnTo>
                    <a:pt x="7715814" y="1266752"/>
                  </a:lnTo>
                  <a:lnTo>
                    <a:pt x="7735464" y="1317201"/>
                  </a:lnTo>
                  <a:lnTo>
                    <a:pt x="7750874" y="1368178"/>
                  </a:lnTo>
                  <a:lnTo>
                    <a:pt x="7761970" y="1419655"/>
                  </a:lnTo>
                  <a:lnTo>
                    <a:pt x="7768681" y="1471604"/>
                  </a:lnTo>
                  <a:lnTo>
                    <a:pt x="7770934" y="1523996"/>
                  </a:lnTo>
                  <a:lnTo>
                    <a:pt x="7768681" y="1576389"/>
                  </a:lnTo>
                  <a:lnTo>
                    <a:pt x="7761970" y="1628338"/>
                  </a:lnTo>
                  <a:lnTo>
                    <a:pt x="7750874" y="1679815"/>
                  </a:lnTo>
                  <a:lnTo>
                    <a:pt x="7735464" y="1730792"/>
                  </a:lnTo>
                  <a:lnTo>
                    <a:pt x="7715814" y="1781241"/>
                  </a:lnTo>
                  <a:lnTo>
                    <a:pt x="7691995" y="1831133"/>
                  </a:lnTo>
                  <a:lnTo>
                    <a:pt x="7664081" y="1880440"/>
                  </a:lnTo>
                  <a:lnTo>
                    <a:pt x="7632142" y="1929133"/>
                  </a:lnTo>
                  <a:lnTo>
                    <a:pt x="7596252" y="1977184"/>
                  </a:lnTo>
                  <a:lnTo>
                    <a:pt x="7556483" y="2024565"/>
                  </a:lnTo>
                  <a:lnTo>
                    <a:pt x="7512907" y="2071247"/>
                  </a:lnTo>
                  <a:lnTo>
                    <a:pt x="7465596" y="2117202"/>
                  </a:lnTo>
                  <a:lnTo>
                    <a:pt x="7414624" y="2162401"/>
                  </a:lnTo>
                  <a:lnTo>
                    <a:pt x="7360061" y="2206817"/>
                  </a:lnTo>
                  <a:lnTo>
                    <a:pt x="7301981" y="2250421"/>
                  </a:lnTo>
                  <a:lnTo>
                    <a:pt x="7240456" y="2293184"/>
                  </a:lnTo>
                  <a:lnTo>
                    <a:pt x="7208424" y="2314241"/>
                  </a:lnTo>
                  <a:lnTo>
                    <a:pt x="7175558" y="2335078"/>
                  </a:lnTo>
                  <a:lnTo>
                    <a:pt x="7141867" y="2355690"/>
                  </a:lnTo>
                  <a:lnTo>
                    <a:pt x="7107360" y="2376075"/>
                  </a:lnTo>
                  <a:lnTo>
                    <a:pt x="7072046" y="2396228"/>
                  </a:lnTo>
                  <a:lnTo>
                    <a:pt x="7035934" y="2416146"/>
                  </a:lnTo>
                  <a:lnTo>
                    <a:pt x="6999032" y="2435825"/>
                  </a:lnTo>
                  <a:lnTo>
                    <a:pt x="6961351" y="2455263"/>
                  </a:lnTo>
                  <a:lnTo>
                    <a:pt x="6922899" y="2474454"/>
                  </a:lnTo>
                  <a:lnTo>
                    <a:pt x="6883686" y="2493397"/>
                  </a:lnTo>
                  <a:lnTo>
                    <a:pt x="6843719" y="2512087"/>
                  </a:lnTo>
                  <a:lnTo>
                    <a:pt x="6803009" y="2530521"/>
                  </a:lnTo>
                  <a:lnTo>
                    <a:pt x="6761564" y="2548695"/>
                  </a:lnTo>
                  <a:lnTo>
                    <a:pt x="6719393" y="2566605"/>
                  </a:lnTo>
                  <a:lnTo>
                    <a:pt x="6676506" y="2584249"/>
                  </a:lnTo>
                  <a:lnTo>
                    <a:pt x="6632911" y="2601622"/>
                  </a:lnTo>
                  <a:lnTo>
                    <a:pt x="6588618" y="2618722"/>
                  </a:lnTo>
                  <a:lnTo>
                    <a:pt x="6543635" y="2635543"/>
                  </a:lnTo>
                  <a:lnTo>
                    <a:pt x="6497972" y="2652084"/>
                  </a:lnTo>
                  <a:lnTo>
                    <a:pt x="6451637" y="2668340"/>
                  </a:lnTo>
                  <a:lnTo>
                    <a:pt x="6404640" y="2684308"/>
                  </a:lnTo>
                  <a:lnTo>
                    <a:pt x="6356989" y="2699984"/>
                  </a:lnTo>
                  <a:lnTo>
                    <a:pt x="6308695" y="2715365"/>
                  </a:lnTo>
                  <a:lnTo>
                    <a:pt x="6259765" y="2730447"/>
                  </a:lnTo>
                  <a:lnTo>
                    <a:pt x="6210209" y="2745227"/>
                  </a:lnTo>
                  <a:lnTo>
                    <a:pt x="6160035" y="2759701"/>
                  </a:lnTo>
                  <a:lnTo>
                    <a:pt x="6109254" y="2773865"/>
                  </a:lnTo>
                  <a:lnTo>
                    <a:pt x="6057873" y="2787717"/>
                  </a:lnTo>
                  <a:lnTo>
                    <a:pt x="6005903" y="2801252"/>
                  </a:lnTo>
                  <a:lnTo>
                    <a:pt x="5953351" y="2814466"/>
                  </a:lnTo>
                  <a:lnTo>
                    <a:pt x="5900228" y="2827358"/>
                  </a:lnTo>
                  <a:lnTo>
                    <a:pt x="5846541" y="2839922"/>
                  </a:lnTo>
                  <a:lnTo>
                    <a:pt x="5792301" y="2852155"/>
                  </a:lnTo>
                  <a:lnTo>
                    <a:pt x="5737516" y="2864054"/>
                  </a:lnTo>
                  <a:lnTo>
                    <a:pt x="5682195" y="2875615"/>
                  </a:lnTo>
                  <a:lnTo>
                    <a:pt x="5626348" y="2886835"/>
                  </a:lnTo>
                  <a:lnTo>
                    <a:pt x="5569982" y="2897710"/>
                  </a:lnTo>
                  <a:lnTo>
                    <a:pt x="5513108" y="2908236"/>
                  </a:lnTo>
                  <a:lnTo>
                    <a:pt x="5455735" y="2918410"/>
                  </a:lnTo>
                  <a:lnTo>
                    <a:pt x="5397871" y="2928229"/>
                  </a:lnTo>
                  <a:lnTo>
                    <a:pt x="5339525" y="2937689"/>
                  </a:lnTo>
                  <a:lnTo>
                    <a:pt x="5280707" y="2946786"/>
                  </a:lnTo>
                  <a:lnTo>
                    <a:pt x="5221425" y="2955517"/>
                  </a:lnTo>
                  <a:lnTo>
                    <a:pt x="5161689" y="2963878"/>
                  </a:lnTo>
                  <a:lnTo>
                    <a:pt x="5101508" y="2971866"/>
                  </a:lnTo>
                  <a:lnTo>
                    <a:pt x="5040890" y="2979477"/>
                  </a:lnTo>
                  <a:lnTo>
                    <a:pt x="4979845" y="2986708"/>
                  </a:lnTo>
                  <a:lnTo>
                    <a:pt x="4918382" y="2993554"/>
                  </a:lnTo>
                  <a:lnTo>
                    <a:pt x="4856509" y="3000013"/>
                  </a:lnTo>
                  <a:lnTo>
                    <a:pt x="4794237" y="3006082"/>
                  </a:lnTo>
                  <a:lnTo>
                    <a:pt x="4731573" y="3011755"/>
                  </a:lnTo>
                  <a:lnTo>
                    <a:pt x="4668527" y="3017031"/>
                  </a:lnTo>
                  <a:lnTo>
                    <a:pt x="4605108" y="3021905"/>
                  </a:lnTo>
                  <a:lnTo>
                    <a:pt x="4541325" y="3026373"/>
                  </a:lnTo>
                  <a:lnTo>
                    <a:pt x="4477188" y="3030433"/>
                  </a:lnTo>
                  <a:lnTo>
                    <a:pt x="4412704" y="3034081"/>
                  </a:lnTo>
                  <a:lnTo>
                    <a:pt x="4347883" y="3037313"/>
                  </a:lnTo>
                  <a:lnTo>
                    <a:pt x="4282735" y="3040125"/>
                  </a:lnTo>
                  <a:lnTo>
                    <a:pt x="4217268" y="3042514"/>
                  </a:lnTo>
                  <a:lnTo>
                    <a:pt x="4151491" y="3044477"/>
                  </a:lnTo>
                  <a:lnTo>
                    <a:pt x="4085413" y="3046010"/>
                  </a:lnTo>
                  <a:lnTo>
                    <a:pt x="4019044" y="3047110"/>
                  </a:lnTo>
                  <a:lnTo>
                    <a:pt x="3952392" y="3047772"/>
                  </a:lnTo>
                  <a:lnTo>
                    <a:pt x="3885467" y="3047993"/>
                  </a:lnTo>
                  <a:lnTo>
                    <a:pt x="3818541" y="3047772"/>
                  </a:lnTo>
                  <a:lnTo>
                    <a:pt x="3751889" y="3047110"/>
                  </a:lnTo>
                  <a:lnTo>
                    <a:pt x="3685520" y="3046010"/>
                  </a:lnTo>
                  <a:lnTo>
                    <a:pt x="3619442" y="3044477"/>
                  </a:lnTo>
                  <a:lnTo>
                    <a:pt x="3553666" y="3042514"/>
                  </a:lnTo>
                  <a:lnTo>
                    <a:pt x="3488198" y="3040125"/>
                  </a:lnTo>
                  <a:lnTo>
                    <a:pt x="3423050" y="3037313"/>
                  </a:lnTo>
                  <a:lnTo>
                    <a:pt x="3358229" y="3034081"/>
                  </a:lnTo>
                  <a:lnTo>
                    <a:pt x="3293746" y="3030433"/>
                  </a:lnTo>
                  <a:lnTo>
                    <a:pt x="3229608" y="3026373"/>
                  </a:lnTo>
                  <a:lnTo>
                    <a:pt x="3165825" y="3021905"/>
                  </a:lnTo>
                  <a:lnTo>
                    <a:pt x="3102406" y="3017031"/>
                  </a:lnTo>
                  <a:lnTo>
                    <a:pt x="3039360" y="3011755"/>
                  </a:lnTo>
                  <a:lnTo>
                    <a:pt x="2976697" y="3006082"/>
                  </a:lnTo>
                  <a:lnTo>
                    <a:pt x="2914424" y="3000013"/>
                  </a:lnTo>
                  <a:lnTo>
                    <a:pt x="2852552" y="2993554"/>
                  </a:lnTo>
                  <a:lnTo>
                    <a:pt x="2791088" y="2986708"/>
                  </a:lnTo>
                  <a:lnTo>
                    <a:pt x="2730043" y="2979477"/>
                  </a:lnTo>
                  <a:lnTo>
                    <a:pt x="2669426" y="2971866"/>
                  </a:lnTo>
                  <a:lnTo>
                    <a:pt x="2609244" y="2963878"/>
                  </a:lnTo>
                  <a:lnTo>
                    <a:pt x="2549508" y="2955517"/>
                  </a:lnTo>
                  <a:lnTo>
                    <a:pt x="2490227" y="2946786"/>
                  </a:lnTo>
                  <a:lnTo>
                    <a:pt x="2431408" y="2937689"/>
                  </a:lnTo>
                  <a:lnTo>
                    <a:pt x="2373063" y="2928229"/>
                  </a:lnTo>
                  <a:lnTo>
                    <a:pt x="2315199" y="2918410"/>
                  </a:lnTo>
                  <a:lnTo>
                    <a:pt x="2257825" y="2908236"/>
                  </a:lnTo>
                  <a:lnTo>
                    <a:pt x="2200951" y="2897710"/>
                  </a:lnTo>
                  <a:lnTo>
                    <a:pt x="2144586" y="2886835"/>
                  </a:lnTo>
                  <a:lnTo>
                    <a:pt x="2088738" y="2875615"/>
                  </a:lnTo>
                  <a:lnTo>
                    <a:pt x="2033417" y="2864054"/>
                  </a:lnTo>
                  <a:lnTo>
                    <a:pt x="1978632" y="2852155"/>
                  </a:lnTo>
                  <a:lnTo>
                    <a:pt x="1924392" y="2839922"/>
                  </a:lnTo>
                  <a:lnTo>
                    <a:pt x="1870706" y="2827358"/>
                  </a:lnTo>
                  <a:lnTo>
                    <a:pt x="1817582" y="2814466"/>
                  </a:lnTo>
                  <a:lnTo>
                    <a:pt x="1765031" y="2801252"/>
                  </a:lnTo>
                  <a:lnTo>
                    <a:pt x="1713060" y="2787717"/>
                  </a:lnTo>
                  <a:lnTo>
                    <a:pt x="1661680" y="2773865"/>
                  </a:lnTo>
                  <a:lnTo>
                    <a:pt x="1610898" y="2759701"/>
                  </a:lnTo>
                  <a:lnTo>
                    <a:pt x="1560725" y="2745227"/>
                  </a:lnTo>
                  <a:lnTo>
                    <a:pt x="1511169" y="2730447"/>
                  </a:lnTo>
                  <a:lnTo>
                    <a:pt x="1462239" y="2715365"/>
                  </a:lnTo>
                  <a:lnTo>
                    <a:pt x="1413944" y="2699984"/>
                  </a:lnTo>
                  <a:lnTo>
                    <a:pt x="1366294" y="2684308"/>
                  </a:lnTo>
                  <a:lnTo>
                    <a:pt x="1319296" y="2668340"/>
                  </a:lnTo>
                  <a:lnTo>
                    <a:pt x="1272962" y="2652084"/>
                  </a:lnTo>
                  <a:lnTo>
                    <a:pt x="1227298" y="2635543"/>
                  </a:lnTo>
                  <a:lnTo>
                    <a:pt x="1182316" y="2618722"/>
                  </a:lnTo>
                  <a:lnTo>
                    <a:pt x="1138022" y="2601622"/>
                  </a:lnTo>
                  <a:lnTo>
                    <a:pt x="1094427" y="2584249"/>
                  </a:lnTo>
                  <a:lnTo>
                    <a:pt x="1051540" y="2566605"/>
                  </a:lnTo>
                  <a:lnTo>
                    <a:pt x="1009369" y="2548695"/>
                  </a:lnTo>
                  <a:lnTo>
                    <a:pt x="967924" y="2530521"/>
                  </a:lnTo>
                  <a:lnTo>
                    <a:pt x="927214" y="2512087"/>
                  </a:lnTo>
                  <a:lnTo>
                    <a:pt x="887248" y="2493397"/>
                  </a:lnTo>
                  <a:lnTo>
                    <a:pt x="848034" y="2474454"/>
                  </a:lnTo>
                  <a:lnTo>
                    <a:pt x="809582" y="2455263"/>
                  </a:lnTo>
                  <a:lnTo>
                    <a:pt x="771901" y="2435825"/>
                  </a:lnTo>
                  <a:lnTo>
                    <a:pt x="735000" y="2416146"/>
                  </a:lnTo>
                  <a:lnTo>
                    <a:pt x="698887" y="2396228"/>
                  </a:lnTo>
                  <a:lnTo>
                    <a:pt x="663573" y="2376075"/>
                  </a:lnTo>
                  <a:lnTo>
                    <a:pt x="629066" y="2355690"/>
                  </a:lnTo>
                  <a:lnTo>
                    <a:pt x="595375" y="2335078"/>
                  </a:lnTo>
                  <a:lnTo>
                    <a:pt x="562509" y="2314241"/>
                  </a:lnTo>
                  <a:lnTo>
                    <a:pt x="530477" y="2293184"/>
                  </a:lnTo>
                  <a:lnTo>
                    <a:pt x="468952" y="2250421"/>
                  </a:lnTo>
                  <a:lnTo>
                    <a:pt x="410872" y="2206817"/>
                  </a:lnTo>
                  <a:lnTo>
                    <a:pt x="356310" y="2162401"/>
                  </a:lnTo>
                  <a:lnTo>
                    <a:pt x="305337" y="2117202"/>
                  </a:lnTo>
                  <a:lnTo>
                    <a:pt x="258027" y="2071247"/>
                  </a:lnTo>
                  <a:lnTo>
                    <a:pt x="214451" y="2024565"/>
                  </a:lnTo>
                  <a:lnTo>
                    <a:pt x="174681" y="1977184"/>
                  </a:lnTo>
                  <a:lnTo>
                    <a:pt x="138791" y="1929133"/>
                  </a:lnTo>
                  <a:lnTo>
                    <a:pt x="106853" y="1880440"/>
                  </a:lnTo>
                  <a:lnTo>
                    <a:pt x="78938" y="1831133"/>
                  </a:lnTo>
                  <a:lnTo>
                    <a:pt x="55119" y="1781241"/>
                  </a:lnTo>
                  <a:lnTo>
                    <a:pt x="35469" y="1730792"/>
                  </a:lnTo>
                  <a:lnTo>
                    <a:pt x="20060" y="1679815"/>
                  </a:lnTo>
                  <a:lnTo>
                    <a:pt x="8963" y="1628338"/>
                  </a:lnTo>
                  <a:lnTo>
                    <a:pt x="2253" y="1576389"/>
                  </a:lnTo>
                  <a:lnTo>
                    <a:pt x="564" y="1550246"/>
                  </a:lnTo>
                  <a:lnTo>
                    <a:pt x="0" y="1523996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65418" y="4648190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273474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74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65418" y="4648190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10811" y="3733792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273449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49" y="0"/>
                  </a:lnTo>
                  <a:lnTo>
                    <a:pt x="273449" y="217474"/>
                  </a:lnTo>
                  <a:close/>
                </a:path>
              </a:pathLst>
            </a:custGeom>
            <a:solidFill>
              <a:srgbClr val="BF4F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10811" y="3733792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0" y="0"/>
                  </a:moveTo>
                  <a:lnTo>
                    <a:pt x="273449" y="0"/>
                  </a:lnTo>
                  <a:lnTo>
                    <a:pt x="273449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70442" y="5029189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273474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74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570442" y="5029189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10541" y="4952989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273474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74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10541" y="4952989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040614" y="3352793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273474" y="217499"/>
                  </a:moveTo>
                  <a:lnTo>
                    <a:pt x="0" y="217499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99"/>
                  </a:lnTo>
                  <a:close/>
                </a:path>
              </a:pathLst>
            </a:custGeom>
            <a:solidFill>
              <a:srgbClr val="BF4F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040614" y="3352793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99"/>
                  </a:lnTo>
                  <a:lnTo>
                    <a:pt x="0" y="217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990491" y="4648190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273474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74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990491" y="4648190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565688" y="3124193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273474" y="217499"/>
                  </a:moveTo>
                  <a:lnTo>
                    <a:pt x="0" y="217499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99"/>
                  </a:lnTo>
                  <a:close/>
                </a:path>
              </a:pathLst>
            </a:custGeom>
            <a:solidFill>
              <a:srgbClr val="BF4F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565688" y="3124193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99"/>
                  </a:lnTo>
                  <a:lnTo>
                    <a:pt x="0" y="217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780467" y="5181589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273474" y="217499"/>
                  </a:moveTo>
                  <a:lnTo>
                    <a:pt x="0" y="217499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99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780467" y="5181589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99"/>
                  </a:lnTo>
                  <a:lnTo>
                    <a:pt x="0" y="217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355664" y="3657592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273474" y="217499"/>
                  </a:moveTo>
                  <a:lnTo>
                    <a:pt x="0" y="217499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99"/>
                  </a:lnTo>
                  <a:close/>
                </a:path>
              </a:pathLst>
            </a:custGeom>
            <a:solidFill>
              <a:srgbClr val="BF4F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355664" y="3657592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99"/>
                  </a:lnTo>
                  <a:lnTo>
                    <a:pt x="0" y="217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035860" y="4343391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273474" y="217499"/>
                  </a:moveTo>
                  <a:lnTo>
                    <a:pt x="0" y="217499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035860" y="4343391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99"/>
                  </a:lnTo>
                  <a:lnTo>
                    <a:pt x="0" y="217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615811" y="4876790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273474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74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615811" y="4876790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455910" y="4648190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273474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74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455910" y="4648190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455910" y="4343391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273474" y="217499"/>
                  </a:moveTo>
                  <a:lnTo>
                    <a:pt x="0" y="217499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455910" y="4343391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99"/>
                  </a:lnTo>
                  <a:lnTo>
                    <a:pt x="0" y="217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720836" y="5105389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273449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49" y="0"/>
                  </a:lnTo>
                  <a:lnTo>
                    <a:pt x="273449" y="217474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720836" y="5105389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0" y="0"/>
                  </a:moveTo>
                  <a:lnTo>
                    <a:pt x="273449" y="0"/>
                  </a:lnTo>
                  <a:lnTo>
                    <a:pt x="273449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665934" y="4800590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273474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74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665934" y="4800590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675442" y="4800590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273474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74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675442" y="4800590"/>
              <a:ext cx="379095" cy="598805"/>
            </a:xfrm>
            <a:custGeom>
              <a:avLst/>
              <a:gdLst/>
              <a:ahLst/>
              <a:cxnLst/>
              <a:rect l="l" t="t" r="r" b="b"/>
              <a:pathLst>
                <a:path w="379095" h="598804">
                  <a:moveTo>
                    <a:pt x="0" y="0"/>
                  </a:moveTo>
                  <a:lnTo>
                    <a:pt x="273474" y="0"/>
                  </a:lnTo>
                  <a:lnTo>
                    <a:pt x="273474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  <a:path w="379095" h="598804">
                  <a:moveTo>
                    <a:pt x="105024" y="380999"/>
                  </a:moveTo>
                  <a:lnTo>
                    <a:pt x="378499" y="380999"/>
                  </a:lnTo>
                  <a:lnTo>
                    <a:pt x="378499" y="598498"/>
                  </a:lnTo>
                  <a:lnTo>
                    <a:pt x="105024" y="598498"/>
                  </a:lnTo>
                  <a:lnTo>
                    <a:pt x="105024" y="3809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620565" y="5105389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273474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74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620565" y="5105389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410541" y="4495790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273474" y="217499"/>
                  </a:moveTo>
                  <a:lnTo>
                    <a:pt x="0" y="217499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99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410541" y="4495790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99"/>
                  </a:lnTo>
                  <a:lnTo>
                    <a:pt x="0" y="217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990491" y="5333989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273474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74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990491" y="5333989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885467" y="4952989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273474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74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885467" y="4952989"/>
              <a:ext cx="379095" cy="598805"/>
            </a:xfrm>
            <a:custGeom>
              <a:avLst/>
              <a:gdLst/>
              <a:ahLst/>
              <a:cxnLst/>
              <a:rect l="l" t="t" r="r" b="b"/>
              <a:pathLst>
                <a:path w="379095" h="598804">
                  <a:moveTo>
                    <a:pt x="0" y="0"/>
                  </a:moveTo>
                  <a:lnTo>
                    <a:pt x="273474" y="0"/>
                  </a:lnTo>
                  <a:lnTo>
                    <a:pt x="273474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  <a:path w="379095" h="598804">
                  <a:moveTo>
                    <a:pt x="105024" y="380999"/>
                  </a:moveTo>
                  <a:lnTo>
                    <a:pt x="378499" y="380999"/>
                  </a:lnTo>
                  <a:lnTo>
                    <a:pt x="378499" y="598473"/>
                  </a:lnTo>
                  <a:lnTo>
                    <a:pt x="105024" y="598473"/>
                  </a:lnTo>
                  <a:lnTo>
                    <a:pt x="105024" y="3809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830590" y="5257789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273474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74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830590" y="5257789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985738" y="5029189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273474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74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985738" y="5029189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200516" y="5486388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273474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74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200516" y="5486388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250639" y="3505192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273474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74"/>
                  </a:lnTo>
                  <a:close/>
                </a:path>
              </a:pathLst>
            </a:custGeom>
            <a:solidFill>
              <a:srgbClr val="BF4F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250639" y="3505192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300762" y="3276593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273474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74"/>
                  </a:lnTo>
                  <a:close/>
                </a:path>
              </a:pathLst>
            </a:custGeom>
            <a:solidFill>
              <a:srgbClr val="BF4F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300762" y="3276593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460663" y="4038591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273474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74"/>
                  </a:lnTo>
                  <a:close/>
                </a:path>
              </a:pathLst>
            </a:custGeom>
            <a:solidFill>
              <a:srgbClr val="BF4F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460663" y="4038591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825836" y="3428992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273474" y="217499"/>
                  </a:moveTo>
                  <a:lnTo>
                    <a:pt x="0" y="217499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99"/>
                  </a:lnTo>
                  <a:close/>
                </a:path>
              </a:pathLst>
            </a:custGeom>
            <a:solidFill>
              <a:srgbClr val="BF4F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825836" y="3428992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99"/>
                  </a:lnTo>
                  <a:lnTo>
                    <a:pt x="0" y="217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195762" y="3733792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273474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74"/>
                  </a:lnTo>
                  <a:close/>
                </a:path>
              </a:pathLst>
            </a:custGeom>
            <a:solidFill>
              <a:srgbClr val="BF4F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195762" y="3733792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775713" y="3428992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273474" y="217499"/>
                  </a:moveTo>
                  <a:lnTo>
                    <a:pt x="0" y="217499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99"/>
                  </a:lnTo>
                  <a:close/>
                </a:path>
              </a:pathLst>
            </a:custGeom>
            <a:solidFill>
              <a:srgbClr val="BF4F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775713" y="3428992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99"/>
                  </a:lnTo>
                  <a:lnTo>
                    <a:pt x="0" y="217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880713" y="3733792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273474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74"/>
                  </a:lnTo>
                  <a:close/>
                </a:path>
              </a:pathLst>
            </a:custGeom>
            <a:solidFill>
              <a:srgbClr val="BF4F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880713" y="3733792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460663" y="4343391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273474" y="217499"/>
                  </a:moveTo>
                  <a:lnTo>
                    <a:pt x="0" y="217499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460663" y="4343391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99"/>
                  </a:lnTo>
                  <a:lnTo>
                    <a:pt x="0" y="217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245885" y="4800590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273474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74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245885" y="4800590"/>
              <a:ext cx="694055" cy="217804"/>
            </a:xfrm>
            <a:custGeom>
              <a:avLst/>
              <a:gdLst/>
              <a:ahLst/>
              <a:cxnLst/>
              <a:rect l="l" t="t" r="r" b="b"/>
              <a:pathLst>
                <a:path w="694054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  <a:path w="694054" h="217804">
                  <a:moveTo>
                    <a:pt x="420049" y="0"/>
                  </a:moveTo>
                  <a:lnTo>
                    <a:pt x="693523" y="0"/>
                  </a:lnTo>
                  <a:lnTo>
                    <a:pt x="693523" y="217474"/>
                  </a:lnTo>
                  <a:lnTo>
                    <a:pt x="420049" y="217474"/>
                  </a:lnTo>
                  <a:lnTo>
                    <a:pt x="420049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665934" y="4495790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273474" y="217499"/>
                  </a:moveTo>
                  <a:lnTo>
                    <a:pt x="0" y="217499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665934" y="4495790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99"/>
                  </a:lnTo>
                  <a:lnTo>
                    <a:pt x="0" y="217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930861" y="5257789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273449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49" y="0"/>
                  </a:lnTo>
                  <a:lnTo>
                    <a:pt x="273449" y="217474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930861" y="5257789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0" y="0"/>
                  </a:moveTo>
                  <a:lnTo>
                    <a:pt x="273449" y="0"/>
                  </a:lnTo>
                  <a:lnTo>
                    <a:pt x="273449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875959" y="4952989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273474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74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875959" y="4952989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775713" y="4724390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273474" y="217499"/>
                  </a:moveTo>
                  <a:lnTo>
                    <a:pt x="0" y="217499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99"/>
                  </a:lnTo>
                  <a:close/>
                </a:path>
              </a:pathLst>
            </a:custGeom>
            <a:solidFill>
              <a:srgbClr val="BF4F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775713" y="4724390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5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99"/>
                  </a:lnTo>
                  <a:lnTo>
                    <a:pt x="0" y="217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035860" y="5029189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273474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74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7035860" y="5029189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770959" y="5181589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273474" y="217499"/>
                  </a:moveTo>
                  <a:lnTo>
                    <a:pt x="0" y="217499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770959" y="5181589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99"/>
                  </a:lnTo>
                  <a:lnTo>
                    <a:pt x="0" y="217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875959" y="4648190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273474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74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875959" y="4648190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140885" y="5410188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273474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74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140885" y="5410188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085983" y="5105389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273474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74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8085983" y="5105389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6300762" y="4038591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273474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74"/>
                  </a:lnTo>
                  <a:close/>
                </a:path>
              </a:pathLst>
            </a:custGeom>
            <a:solidFill>
              <a:srgbClr val="BF4F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6300762" y="4038591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245885" y="5181589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273474" y="217499"/>
                  </a:moveTo>
                  <a:lnTo>
                    <a:pt x="0" y="217499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245885" y="5105389"/>
              <a:ext cx="1113790" cy="294005"/>
            </a:xfrm>
            <a:custGeom>
              <a:avLst/>
              <a:gdLst/>
              <a:ahLst/>
              <a:cxnLst/>
              <a:rect l="l" t="t" r="r" b="b"/>
              <a:pathLst>
                <a:path w="1113790" h="294004">
                  <a:moveTo>
                    <a:pt x="0" y="76199"/>
                  </a:moveTo>
                  <a:lnTo>
                    <a:pt x="273474" y="76199"/>
                  </a:lnTo>
                  <a:lnTo>
                    <a:pt x="273474" y="293699"/>
                  </a:lnTo>
                  <a:lnTo>
                    <a:pt x="0" y="293699"/>
                  </a:lnTo>
                  <a:lnTo>
                    <a:pt x="0" y="76199"/>
                  </a:lnTo>
                  <a:close/>
                </a:path>
                <a:path w="1113790" h="294004">
                  <a:moveTo>
                    <a:pt x="840098" y="0"/>
                  </a:moveTo>
                  <a:lnTo>
                    <a:pt x="1113572" y="0"/>
                  </a:lnTo>
                  <a:lnTo>
                    <a:pt x="1113572" y="217474"/>
                  </a:lnTo>
                  <a:lnTo>
                    <a:pt x="840098" y="217474"/>
                  </a:lnTo>
                  <a:lnTo>
                    <a:pt x="840098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8085983" y="4800590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273474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74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8085983" y="4800590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7665934" y="5486388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273474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74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7665934" y="5486388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296008" y="5257789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273474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74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8296008" y="5257789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0" y="0"/>
                  </a:moveTo>
                  <a:lnTo>
                    <a:pt x="273474" y="0"/>
                  </a:lnTo>
                  <a:lnTo>
                    <a:pt x="273474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930861" y="4571990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273449" y="217474"/>
                  </a:moveTo>
                  <a:lnTo>
                    <a:pt x="0" y="217474"/>
                  </a:lnTo>
                  <a:lnTo>
                    <a:pt x="0" y="0"/>
                  </a:lnTo>
                  <a:lnTo>
                    <a:pt x="273449" y="0"/>
                  </a:lnTo>
                  <a:lnTo>
                    <a:pt x="273449" y="217474"/>
                  </a:lnTo>
                  <a:close/>
                </a:path>
              </a:pathLst>
            </a:custGeom>
            <a:solidFill>
              <a:srgbClr val="BF4F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6930861" y="4571990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4">
                  <a:moveTo>
                    <a:pt x="0" y="0"/>
                  </a:moveTo>
                  <a:lnTo>
                    <a:pt x="273449" y="0"/>
                  </a:lnTo>
                  <a:lnTo>
                    <a:pt x="273449" y="217474"/>
                  </a:lnTo>
                  <a:lnTo>
                    <a:pt x="0" y="2174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2415297" y="2971793"/>
              <a:ext cx="315595" cy="217804"/>
            </a:xfrm>
            <a:custGeom>
              <a:avLst/>
              <a:gdLst/>
              <a:ahLst/>
              <a:cxnLst/>
              <a:rect l="l" t="t" r="r" b="b"/>
              <a:pathLst>
                <a:path w="315594" h="217805">
                  <a:moveTo>
                    <a:pt x="315046" y="217499"/>
                  </a:moveTo>
                  <a:lnTo>
                    <a:pt x="0" y="217499"/>
                  </a:lnTo>
                  <a:lnTo>
                    <a:pt x="0" y="0"/>
                  </a:lnTo>
                  <a:lnTo>
                    <a:pt x="315046" y="0"/>
                  </a:lnTo>
                  <a:lnTo>
                    <a:pt x="315046" y="2174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2415297" y="2971793"/>
              <a:ext cx="315595" cy="217804"/>
            </a:xfrm>
            <a:custGeom>
              <a:avLst/>
              <a:gdLst/>
              <a:ahLst/>
              <a:cxnLst/>
              <a:rect l="l" t="t" r="r" b="b"/>
              <a:pathLst>
                <a:path w="315594" h="217805">
                  <a:moveTo>
                    <a:pt x="0" y="0"/>
                  </a:moveTo>
                  <a:lnTo>
                    <a:pt x="315046" y="0"/>
                  </a:lnTo>
                  <a:lnTo>
                    <a:pt x="315046" y="217499"/>
                  </a:lnTo>
                  <a:lnTo>
                    <a:pt x="0" y="217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0291254" y="2743194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5">
                  <a:moveTo>
                    <a:pt x="273474" y="217499"/>
                  </a:moveTo>
                  <a:lnTo>
                    <a:pt x="0" y="217499"/>
                  </a:lnTo>
                  <a:lnTo>
                    <a:pt x="0" y="0"/>
                  </a:lnTo>
                  <a:lnTo>
                    <a:pt x="273474" y="0"/>
                  </a:lnTo>
                  <a:lnTo>
                    <a:pt x="273474" y="217499"/>
                  </a:lnTo>
                  <a:close/>
                </a:path>
              </a:pathLst>
            </a:custGeom>
            <a:solidFill>
              <a:srgbClr val="BF4F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0291254" y="2743194"/>
              <a:ext cx="273685" cy="217804"/>
            </a:xfrm>
            <a:custGeom>
              <a:avLst/>
              <a:gdLst/>
              <a:ahLst/>
              <a:cxnLst/>
              <a:rect l="l" t="t" r="r" b="b"/>
              <a:pathLst>
                <a:path w="273684" h="217805">
                  <a:moveTo>
                    <a:pt x="0" y="0"/>
                  </a:moveTo>
                  <a:lnTo>
                    <a:pt x="273474" y="0"/>
                  </a:lnTo>
                  <a:lnTo>
                    <a:pt x="273474" y="217499"/>
                  </a:lnTo>
                  <a:lnTo>
                    <a:pt x="0" y="217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2310285" y="3200393"/>
              <a:ext cx="4095750" cy="1524000"/>
            </a:xfrm>
            <a:custGeom>
              <a:avLst/>
              <a:gdLst/>
              <a:ahLst/>
              <a:cxnLst/>
              <a:rect l="l" t="t" r="r" b="b"/>
              <a:pathLst>
                <a:path w="4095750" h="1524000">
                  <a:moveTo>
                    <a:pt x="2730329" y="1257297"/>
                  </a:moveTo>
                  <a:lnTo>
                    <a:pt x="2733454" y="1231611"/>
                  </a:lnTo>
                  <a:lnTo>
                    <a:pt x="2742637" y="1206616"/>
                  </a:lnTo>
                  <a:lnTo>
                    <a:pt x="2778035" y="1159147"/>
                  </a:lnTo>
                  <a:lnTo>
                    <a:pt x="2834236" y="1115782"/>
                  </a:lnTo>
                  <a:lnTo>
                    <a:pt x="2869422" y="1095918"/>
                  </a:lnTo>
                  <a:lnTo>
                    <a:pt x="2908950" y="1077416"/>
                  </a:lnTo>
                  <a:lnTo>
                    <a:pt x="2952535" y="1060386"/>
                  </a:lnTo>
                  <a:lnTo>
                    <a:pt x="2999891" y="1044942"/>
                  </a:lnTo>
                  <a:lnTo>
                    <a:pt x="3050731" y="1031195"/>
                  </a:lnTo>
                  <a:lnTo>
                    <a:pt x="3104769" y="1019256"/>
                  </a:lnTo>
                  <a:lnTo>
                    <a:pt x="3161720" y="1009237"/>
                  </a:lnTo>
                  <a:lnTo>
                    <a:pt x="3221297" y="1001250"/>
                  </a:lnTo>
                  <a:lnTo>
                    <a:pt x="3283215" y="995406"/>
                  </a:lnTo>
                  <a:lnTo>
                    <a:pt x="3347187" y="991818"/>
                  </a:lnTo>
                  <a:lnTo>
                    <a:pt x="3412928" y="990598"/>
                  </a:lnTo>
                  <a:lnTo>
                    <a:pt x="3478664" y="991818"/>
                  </a:lnTo>
                  <a:lnTo>
                    <a:pt x="3542632" y="995406"/>
                  </a:lnTo>
                  <a:lnTo>
                    <a:pt x="3604547" y="1001250"/>
                  </a:lnTo>
                  <a:lnTo>
                    <a:pt x="3664121" y="1009237"/>
                  </a:lnTo>
                  <a:lnTo>
                    <a:pt x="3721070" y="1019256"/>
                  </a:lnTo>
                  <a:lnTo>
                    <a:pt x="3775106" y="1031195"/>
                  </a:lnTo>
                  <a:lnTo>
                    <a:pt x="3825944" y="1044942"/>
                  </a:lnTo>
                  <a:lnTo>
                    <a:pt x="3873299" y="1060386"/>
                  </a:lnTo>
                  <a:lnTo>
                    <a:pt x="3916883" y="1077416"/>
                  </a:lnTo>
                  <a:lnTo>
                    <a:pt x="3956410" y="1095918"/>
                  </a:lnTo>
                  <a:lnTo>
                    <a:pt x="3991596" y="1115782"/>
                  </a:lnTo>
                  <a:lnTo>
                    <a:pt x="4047795" y="1159147"/>
                  </a:lnTo>
                  <a:lnTo>
                    <a:pt x="4083193" y="1206616"/>
                  </a:lnTo>
                  <a:lnTo>
                    <a:pt x="4095501" y="1257297"/>
                  </a:lnTo>
                  <a:lnTo>
                    <a:pt x="4083193" y="1307978"/>
                  </a:lnTo>
                  <a:lnTo>
                    <a:pt x="4047795" y="1355447"/>
                  </a:lnTo>
                  <a:lnTo>
                    <a:pt x="3991596" y="1398812"/>
                  </a:lnTo>
                  <a:lnTo>
                    <a:pt x="3956410" y="1418676"/>
                  </a:lnTo>
                  <a:lnTo>
                    <a:pt x="3916883" y="1437178"/>
                  </a:lnTo>
                  <a:lnTo>
                    <a:pt x="3873299" y="1454208"/>
                  </a:lnTo>
                  <a:lnTo>
                    <a:pt x="3825944" y="1469652"/>
                  </a:lnTo>
                  <a:lnTo>
                    <a:pt x="3775106" y="1483399"/>
                  </a:lnTo>
                  <a:lnTo>
                    <a:pt x="3721070" y="1495338"/>
                  </a:lnTo>
                  <a:lnTo>
                    <a:pt x="3664121" y="1505357"/>
                  </a:lnTo>
                  <a:lnTo>
                    <a:pt x="3604547" y="1513344"/>
                  </a:lnTo>
                  <a:lnTo>
                    <a:pt x="3542632" y="1519188"/>
                  </a:lnTo>
                  <a:lnTo>
                    <a:pt x="3478664" y="1522776"/>
                  </a:lnTo>
                  <a:lnTo>
                    <a:pt x="3412928" y="1523996"/>
                  </a:lnTo>
                  <a:lnTo>
                    <a:pt x="3347187" y="1522776"/>
                  </a:lnTo>
                  <a:lnTo>
                    <a:pt x="3283215" y="1519188"/>
                  </a:lnTo>
                  <a:lnTo>
                    <a:pt x="3221297" y="1513344"/>
                  </a:lnTo>
                  <a:lnTo>
                    <a:pt x="3161720" y="1505357"/>
                  </a:lnTo>
                  <a:lnTo>
                    <a:pt x="3104769" y="1495338"/>
                  </a:lnTo>
                  <a:lnTo>
                    <a:pt x="3050731" y="1483399"/>
                  </a:lnTo>
                  <a:lnTo>
                    <a:pt x="2999891" y="1469652"/>
                  </a:lnTo>
                  <a:lnTo>
                    <a:pt x="2952535" y="1454208"/>
                  </a:lnTo>
                  <a:lnTo>
                    <a:pt x="2908950" y="1437178"/>
                  </a:lnTo>
                  <a:lnTo>
                    <a:pt x="2869422" y="1418676"/>
                  </a:lnTo>
                  <a:lnTo>
                    <a:pt x="2834236" y="1398812"/>
                  </a:lnTo>
                  <a:lnTo>
                    <a:pt x="2778035" y="1355447"/>
                  </a:lnTo>
                  <a:lnTo>
                    <a:pt x="2742637" y="1307978"/>
                  </a:lnTo>
                  <a:lnTo>
                    <a:pt x="2733454" y="1282983"/>
                  </a:lnTo>
                  <a:lnTo>
                    <a:pt x="2730329" y="1257297"/>
                  </a:lnTo>
                  <a:close/>
                </a:path>
                <a:path w="4095750" h="1524000">
                  <a:moveTo>
                    <a:pt x="0" y="0"/>
                  </a:moveTo>
                  <a:lnTo>
                    <a:pt x="2782854" y="1196622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5086914" y="4382566"/>
              <a:ext cx="46355" cy="31750"/>
            </a:xfrm>
            <a:custGeom>
              <a:avLst/>
              <a:gdLst/>
              <a:ahLst/>
              <a:cxnLst/>
              <a:rect l="l" t="t" r="r" b="b"/>
              <a:pathLst>
                <a:path w="46354" h="31750">
                  <a:moveTo>
                    <a:pt x="45924" y="31524"/>
                  </a:moveTo>
                  <a:lnTo>
                    <a:pt x="0" y="28899"/>
                  </a:lnTo>
                  <a:lnTo>
                    <a:pt x="12424" y="0"/>
                  </a:lnTo>
                  <a:lnTo>
                    <a:pt x="45924" y="3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086914" y="4382566"/>
              <a:ext cx="46355" cy="31750"/>
            </a:xfrm>
            <a:custGeom>
              <a:avLst/>
              <a:gdLst/>
              <a:ahLst/>
              <a:cxnLst/>
              <a:rect l="l" t="t" r="r" b="b"/>
              <a:pathLst>
                <a:path w="46354" h="31750">
                  <a:moveTo>
                    <a:pt x="0" y="28899"/>
                  </a:moveTo>
                  <a:lnTo>
                    <a:pt x="45924" y="31524"/>
                  </a:lnTo>
                  <a:lnTo>
                    <a:pt x="12424" y="0"/>
                  </a:lnTo>
                  <a:lnTo>
                    <a:pt x="0" y="288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5145639" y="3886192"/>
              <a:ext cx="1680210" cy="1066800"/>
            </a:xfrm>
            <a:custGeom>
              <a:avLst/>
              <a:gdLst/>
              <a:ahLst/>
              <a:cxnLst/>
              <a:rect l="l" t="t" r="r" b="b"/>
              <a:pathLst>
                <a:path w="1680209" h="1066800">
                  <a:moveTo>
                    <a:pt x="0" y="533398"/>
                  </a:moveTo>
                  <a:lnTo>
                    <a:pt x="1938" y="496877"/>
                  </a:lnTo>
                  <a:lnTo>
                    <a:pt x="7669" y="461017"/>
                  </a:lnTo>
                  <a:lnTo>
                    <a:pt x="30009" y="391596"/>
                  </a:lnTo>
                  <a:lnTo>
                    <a:pt x="66019" y="325771"/>
                  </a:lnTo>
                  <a:lnTo>
                    <a:pt x="88837" y="294405"/>
                  </a:lnTo>
                  <a:lnTo>
                    <a:pt x="114697" y="264177"/>
                  </a:lnTo>
                  <a:lnTo>
                    <a:pt x="143475" y="235165"/>
                  </a:lnTo>
                  <a:lnTo>
                    <a:pt x="175044" y="207449"/>
                  </a:lnTo>
                  <a:lnTo>
                    <a:pt x="209281" y="181109"/>
                  </a:lnTo>
                  <a:lnTo>
                    <a:pt x="246058" y="156224"/>
                  </a:lnTo>
                  <a:lnTo>
                    <a:pt x="285253" y="132873"/>
                  </a:lnTo>
                  <a:lnTo>
                    <a:pt x="326739" y="111136"/>
                  </a:lnTo>
                  <a:lnTo>
                    <a:pt x="370391" y="91093"/>
                  </a:lnTo>
                  <a:lnTo>
                    <a:pt x="416084" y="72822"/>
                  </a:lnTo>
                  <a:lnTo>
                    <a:pt x="463693" y="56403"/>
                  </a:lnTo>
                  <a:lnTo>
                    <a:pt x="513093" y="41915"/>
                  </a:lnTo>
                  <a:lnTo>
                    <a:pt x="564159" y="29438"/>
                  </a:lnTo>
                  <a:lnTo>
                    <a:pt x="616766" y="19052"/>
                  </a:lnTo>
                  <a:lnTo>
                    <a:pt x="670789" y="10836"/>
                  </a:lnTo>
                  <a:lnTo>
                    <a:pt x="726101" y="4869"/>
                  </a:lnTo>
                  <a:lnTo>
                    <a:pt x="782579" y="1230"/>
                  </a:lnTo>
                  <a:lnTo>
                    <a:pt x="840098" y="0"/>
                  </a:lnTo>
                  <a:lnTo>
                    <a:pt x="897616" y="1230"/>
                  </a:lnTo>
                  <a:lnTo>
                    <a:pt x="954094" y="4869"/>
                  </a:lnTo>
                  <a:lnTo>
                    <a:pt x="1009407" y="10836"/>
                  </a:lnTo>
                  <a:lnTo>
                    <a:pt x="1063429" y="19052"/>
                  </a:lnTo>
                  <a:lnTo>
                    <a:pt x="1116036" y="29438"/>
                  </a:lnTo>
                  <a:lnTo>
                    <a:pt x="1167102" y="41915"/>
                  </a:lnTo>
                  <a:lnTo>
                    <a:pt x="1216502" y="56403"/>
                  </a:lnTo>
                  <a:lnTo>
                    <a:pt x="1264112" y="72822"/>
                  </a:lnTo>
                  <a:lnTo>
                    <a:pt x="1309805" y="91093"/>
                  </a:lnTo>
                  <a:lnTo>
                    <a:pt x="1353457" y="111136"/>
                  </a:lnTo>
                  <a:lnTo>
                    <a:pt x="1394943" y="132873"/>
                  </a:lnTo>
                  <a:lnTo>
                    <a:pt x="1434137" y="156224"/>
                  </a:lnTo>
                  <a:lnTo>
                    <a:pt x="1470915" y="181109"/>
                  </a:lnTo>
                  <a:lnTo>
                    <a:pt x="1505151" y="207449"/>
                  </a:lnTo>
                  <a:lnTo>
                    <a:pt x="1536721" y="235165"/>
                  </a:lnTo>
                  <a:lnTo>
                    <a:pt x="1565498" y="264177"/>
                  </a:lnTo>
                  <a:lnTo>
                    <a:pt x="1591359" y="294405"/>
                  </a:lnTo>
                  <a:lnTo>
                    <a:pt x="1614177" y="325771"/>
                  </a:lnTo>
                  <a:lnTo>
                    <a:pt x="1650187" y="391596"/>
                  </a:lnTo>
                  <a:lnTo>
                    <a:pt x="1672527" y="461017"/>
                  </a:lnTo>
                  <a:lnTo>
                    <a:pt x="1680196" y="533398"/>
                  </a:lnTo>
                  <a:lnTo>
                    <a:pt x="1672527" y="605780"/>
                  </a:lnTo>
                  <a:lnTo>
                    <a:pt x="1650187" y="675201"/>
                  </a:lnTo>
                  <a:lnTo>
                    <a:pt x="1614177" y="741026"/>
                  </a:lnTo>
                  <a:lnTo>
                    <a:pt x="1591359" y="772392"/>
                  </a:lnTo>
                  <a:lnTo>
                    <a:pt x="1565498" y="802620"/>
                  </a:lnTo>
                  <a:lnTo>
                    <a:pt x="1536721" y="831632"/>
                  </a:lnTo>
                  <a:lnTo>
                    <a:pt x="1505151" y="859347"/>
                  </a:lnTo>
                  <a:lnTo>
                    <a:pt x="1470915" y="885688"/>
                  </a:lnTo>
                  <a:lnTo>
                    <a:pt x="1434137" y="910573"/>
                  </a:lnTo>
                  <a:lnTo>
                    <a:pt x="1394943" y="933923"/>
                  </a:lnTo>
                  <a:lnTo>
                    <a:pt x="1353457" y="955660"/>
                  </a:lnTo>
                  <a:lnTo>
                    <a:pt x="1309805" y="975704"/>
                  </a:lnTo>
                  <a:lnTo>
                    <a:pt x="1264112" y="993975"/>
                  </a:lnTo>
                  <a:lnTo>
                    <a:pt x="1216502" y="1010394"/>
                  </a:lnTo>
                  <a:lnTo>
                    <a:pt x="1167102" y="1024882"/>
                  </a:lnTo>
                  <a:lnTo>
                    <a:pt x="1116036" y="1037358"/>
                  </a:lnTo>
                  <a:lnTo>
                    <a:pt x="1063429" y="1047745"/>
                  </a:lnTo>
                  <a:lnTo>
                    <a:pt x="1009407" y="1055961"/>
                  </a:lnTo>
                  <a:lnTo>
                    <a:pt x="954094" y="1061928"/>
                  </a:lnTo>
                  <a:lnTo>
                    <a:pt x="897616" y="1065567"/>
                  </a:lnTo>
                  <a:lnTo>
                    <a:pt x="840098" y="1066797"/>
                  </a:lnTo>
                  <a:lnTo>
                    <a:pt x="782579" y="1065567"/>
                  </a:lnTo>
                  <a:lnTo>
                    <a:pt x="726101" y="1061928"/>
                  </a:lnTo>
                  <a:lnTo>
                    <a:pt x="670789" y="1055961"/>
                  </a:lnTo>
                  <a:lnTo>
                    <a:pt x="616766" y="1047745"/>
                  </a:lnTo>
                  <a:lnTo>
                    <a:pt x="564159" y="1037358"/>
                  </a:lnTo>
                  <a:lnTo>
                    <a:pt x="513093" y="1024882"/>
                  </a:lnTo>
                  <a:lnTo>
                    <a:pt x="463693" y="1010394"/>
                  </a:lnTo>
                  <a:lnTo>
                    <a:pt x="416084" y="993975"/>
                  </a:lnTo>
                  <a:lnTo>
                    <a:pt x="370391" y="975704"/>
                  </a:lnTo>
                  <a:lnTo>
                    <a:pt x="326739" y="955660"/>
                  </a:lnTo>
                  <a:lnTo>
                    <a:pt x="285253" y="933923"/>
                  </a:lnTo>
                  <a:lnTo>
                    <a:pt x="246058" y="910573"/>
                  </a:lnTo>
                  <a:lnTo>
                    <a:pt x="209281" y="885688"/>
                  </a:lnTo>
                  <a:lnTo>
                    <a:pt x="175044" y="859347"/>
                  </a:lnTo>
                  <a:lnTo>
                    <a:pt x="143475" y="831632"/>
                  </a:lnTo>
                  <a:lnTo>
                    <a:pt x="114697" y="802620"/>
                  </a:lnTo>
                  <a:lnTo>
                    <a:pt x="88837" y="772392"/>
                  </a:lnTo>
                  <a:lnTo>
                    <a:pt x="66019" y="741026"/>
                  </a:lnTo>
                  <a:lnTo>
                    <a:pt x="30009" y="675201"/>
                  </a:lnTo>
                  <a:lnTo>
                    <a:pt x="7669" y="605780"/>
                  </a:lnTo>
                  <a:lnTo>
                    <a:pt x="1938" y="569919"/>
                  </a:lnTo>
                  <a:lnTo>
                    <a:pt x="0" y="533398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8" name="object 108"/>
          <p:cNvSpPr txBox="1"/>
          <p:nvPr/>
        </p:nvSpPr>
        <p:spPr>
          <a:xfrm>
            <a:off x="1051129" y="3011825"/>
            <a:ext cx="462579" cy="269765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>
              <a:spcBef>
                <a:spcPts val="71"/>
              </a:spcBef>
            </a:pPr>
            <a:r>
              <a:rPr sz="1694" spc="-7" dirty="0">
                <a:latin typeface="Carlito"/>
                <a:cs typeface="Carlito"/>
              </a:rPr>
              <a:t>(k=1)</a:t>
            </a:r>
            <a:endParaRPr sz="1694">
              <a:latin typeface="Carlito"/>
              <a:cs typeface="Carlito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6477827" y="2875110"/>
            <a:ext cx="462579" cy="269765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>
              <a:spcBef>
                <a:spcPts val="71"/>
              </a:spcBef>
            </a:pPr>
            <a:r>
              <a:rPr sz="1694" spc="-7" dirty="0">
                <a:latin typeface="Carlito"/>
                <a:cs typeface="Carlito"/>
              </a:rPr>
              <a:t>(k=4)</a:t>
            </a:r>
            <a:endParaRPr sz="1694">
              <a:latin typeface="Carlito"/>
              <a:cs typeface="Carlito"/>
            </a:endParaRPr>
          </a:p>
        </p:txBody>
      </p:sp>
      <p:grpSp>
        <p:nvGrpSpPr>
          <p:cNvPr id="110" name="object 110"/>
          <p:cNvGrpSpPr/>
          <p:nvPr/>
        </p:nvGrpSpPr>
        <p:grpSpPr>
          <a:xfrm>
            <a:off x="4949364" y="3210482"/>
            <a:ext cx="1925171" cy="863749"/>
            <a:chOff x="6833798" y="3119431"/>
            <a:chExt cx="2727325" cy="1223645"/>
          </a:xfrm>
        </p:grpSpPr>
        <p:sp>
          <p:nvSpPr>
            <p:cNvPr id="111" name="object 111"/>
            <p:cNvSpPr/>
            <p:nvPr/>
          </p:nvSpPr>
          <p:spPr>
            <a:xfrm>
              <a:off x="6878010" y="3124193"/>
              <a:ext cx="2678430" cy="1196340"/>
            </a:xfrm>
            <a:custGeom>
              <a:avLst/>
              <a:gdLst/>
              <a:ahLst/>
              <a:cxnLst/>
              <a:rect l="l" t="t" r="r" b="b"/>
              <a:pathLst>
                <a:path w="2678429" h="1196339">
                  <a:moveTo>
                    <a:pt x="2678169" y="0"/>
                  </a:moveTo>
                  <a:lnTo>
                    <a:pt x="0" y="1195897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6838560" y="4305716"/>
              <a:ext cx="46355" cy="32384"/>
            </a:xfrm>
            <a:custGeom>
              <a:avLst/>
              <a:gdLst/>
              <a:ahLst/>
              <a:cxnLst/>
              <a:rect l="l" t="t" r="r" b="b"/>
              <a:pathLst>
                <a:path w="46354" h="32385">
                  <a:moveTo>
                    <a:pt x="0" y="31999"/>
                  </a:moveTo>
                  <a:lnTo>
                    <a:pt x="33049" y="0"/>
                  </a:lnTo>
                  <a:lnTo>
                    <a:pt x="45874" y="28749"/>
                  </a:lnTo>
                  <a:lnTo>
                    <a:pt x="0" y="31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6838560" y="4305716"/>
              <a:ext cx="46355" cy="32384"/>
            </a:xfrm>
            <a:custGeom>
              <a:avLst/>
              <a:gdLst/>
              <a:ahLst/>
              <a:cxnLst/>
              <a:rect l="l" t="t" r="r" b="b"/>
              <a:pathLst>
                <a:path w="46354" h="32385">
                  <a:moveTo>
                    <a:pt x="33049" y="0"/>
                  </a:moveTo>
                  <a:lnTo>
                    <a:pt x="0" y="31999"/>
                  </a:lnTo>
                  <a:lnTo>
                    <a:pt x="45874" y="28749"/>
                  </a:lnTo>
                  <a:lnTo>
                    <a:pt x="33049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4" name="object 114"/>
          <p:cNvSpPr txBox="1"/>
          <p:nvPr/>
        </p:nvSpPr>
        <p:spPr>
          <a:xfrm>
            <a:off x="2711463" y="2470132"/>
            <a:ext cx="3498476" cy="269765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>
              <a:spcBef>
                <a:spcPts val="71"/>
              </a:spcBef>
            </a:pPr>
            <a:r>
              <a:rPr sz="1694" dirty="0">
                <a:latin typeface="Carlito"/>
                <a:cs typeface="Carlito"/>
              </a:rPr>
              <a:t>How</a:t>
            </a:r>
            <a:r>
              <a:rPr sz="1694" spc="-42" dirty="0">
                <a:latin typeface="Carlito"/>
                <a:cs typeface="Carlito"/>
              </a:rPr>
              <a:t> </a:t>
            </a:r>
            <a:r>
              <a:rPr sz="1694" dirty="0">
                <a:latin typeface="Carlito"/>
                <a:cs typeface="Carlito"/>
              </a:rPr>
              <a:t>many</a:t>
            </a:r>
            <a:r>
              <a:rPr sz="1694" spc="-39" dirty="0">
                <a:latin typeface="Carlito"/>
                <a:cs typeface="Carlito"/>
              </a:rPr>
              <a:t> </a:t>
            </a:r>
            <a:r>
              <a:rPr sz="1694" spc="-7" dirty="0">
                <a:latin typeface="Carlito"/>
                <a:cs typeface="Carlito"/>
              </a:rPr>
              <a:t>neighbors</a:t>
            </a:r>
            <a:r>
              <a:rPr sz="1694" spc="-39" dirty="0">
                <a:latin typeface="Carlito"/>
                <a:cs typeface="Carlito"/>
              </a:rPr>
              <a:t> </a:t>
            </a:r>
            <a:r>
              <a:rPr sz="1694" dirty="0">
                <a:latin typeface="Carlito"/>
                <a:cs typeface="Carlito"/>
              </a:rPr>
              <a:t>should</a:t>
            </a:r>
            <a:r>
              <a:rPr sz="1694" spc="-42" dirty="0">
                <a:latin typeface="Carlito"/>
                <a:cs typeface="Carlito"/>
              </a:rPr>
              <a:t> </a:t>
            </a:r>
            <a:r>
              <a:rPr sz="1694" dirty="0">
                <a:latin typeface="Carlito"/>
                <a:cs typeface="Carlito"/>
              </a:rPr>
              <a:t>we</a:t>
            </a:r>
            <a:r>
              <a:rPr sz="1694" spc="-39" dirty="0">
                <a:latin typeface="Carlito"/>
                <a:cs typeface="Carlito"/>
              </a:rPr>
              <a:t> </a:t>
            </a:r>
            <a:r>
              <a:rPr sz="1694" dirty="0">
                <a:latin typeface="Carlito"/>
                <a:cs typeface="Carlito"/>
              </a:rPr>
              <a:t>count</a:t>
            </a:r>
            <a:r>
              <a:rPr sz="1694" spc="-39" dirty="0">
                <a:latin typeface="Carlito"/>
                <a:cs typeface="Carlito"/>
              </a:rPr>
              <a:t> </a:t>
            </a:r>
            <a:r>
              <a:rPr sz="1694" spc="-35" dirty="0">
                <a:latin typeface="Carlito"/>
                <a:cs typeface="Carlito"/>
              </a:rPr>
              <a:t>?</a:t>
            </a:r>
            <a:endParaRPr sz="1694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40207489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5077" y="2687150"/>
            <a:ext cx="2816816" cy="169432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37206" y="2727491"/>
            <a:ext cx="1882584" cy="161364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5800" y="1600200"/>
            <a:ext cx="8607136" cy="378384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>
              <a:spcBef>
                <a:spcPts val="71"/>
              </a:spcBef>
              <a:tabLst>
                <a:tab pos="1813157" algn="l"/>
                <a:tab pos="3908261" algn="l"/>
              </a:tabLst>
            </a:pP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Choosing</a:t>
            </a:r>
            <a:r>
              <a:rPr sz="2400" spc="-32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k</a:t>
            </a:r>
            <a:r>
              <a:rPr sz="2400" spc="-28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=</a:t>
            </a:r>
            <a:r>
              <a:rPr sz="2400" spc="-32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3,</a:t>
            </a:r>
            <a:r>
              <a:rPr sz="2400" spc="-28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5,</a:t>
            </a:r>
            <a:r>
              <a:rPr sz="2400" spc="-28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spc="-35" dirty="0">
                <a:solidFill>
                  <a:srgbClr val="FF0000"/>
                </a:solidFill>
                <a:latin typeface="Carlito"/>
                <a:cs typeface="Carlito"/>
              </a:rPr>
              <a:t>7</a:t>
            </a:r>
            <a:r>
              <a:rPr lang="en-US" sz="2400" spc="-3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for</a:t>
            </a:r>
            <a:r>
              <a:rPr sz="2400" spc="-53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classifying</a:t>
            </a:r>
            <a:r>
              <a:rPr sz="2400" spc="-49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the</a:t>
            </a:r>
            <a:r>
              <a:rPr sz="2400" spc="-49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spc="-18" dirty="0">
                <a:solidFill>
                  <a:srgbClr val="FF0000"/>
                </a:solidFill>
                <a:latin typeface="Carlito"/>
                <a:cs typeface="Carlito"/>
              </a:rPr>
              <a:t>new</a:t>
            </a:r>
            <a:r>
              <a:rPr lang="en-US" sz="2400" spc="-18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unknown</a:t>
            </a:r>
            <a:r>
              <a:rPr sz="2400" spc="-2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spc="-7" dirty="0">
                <a:solidFill>
                  <a:srgbClr val="FF0000"/>
                </a:solidFill>
                <a:latin typeface="Carlito"/>
                <a:cs typeface="Carlito"/>
              </a:rPr>
              <a:t>sample</a:t>
            </a:r>
            <a:endParaRPr sz="24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45092604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6600" y="784567"/>
            <a:ext cx="1989282" cy="439940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>
              <a:spcBef>
                <a:spcPts val="71"/>
              </a:spcBef>
            </a:pPr>
            <a:r>
              <a:rPr sz="2800" b="1" spc="-21" dirty="0"/>
              <a:t>Value</a:t>
            </a:r>
            <a:r>
              <a:rPr sz="2800" b="1" spc="-80" dirty="0"/>
              <a:t> </a:t>
            </a:r>
            <a:r>
              <a:rPr sz="2800" b="1" dirty="0"/>
              <a:t>of</a:t>
            </a:r>
            <a:r>
              <a:rPr sz="2800" b="1" spc="-80" dirty="0"/>
              <a:t> </a:t>
            </a:r>
            <a:r>
              <a:rPr sz="2800" b="1" spc="-35" dirty="0"/>
              <a:t>K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3588" y="3504083"/>
            <a:ext cx="3636839" cy="22378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64838" y="1224507"/>
            <a:ext cx="8631562" cy="2325206"/>
          </a:xfrm>
          <a:prstGeom prst="rect">
            <a:avLst/>
          </a:prstGeom>
        </p:spPr>
        <p:txBody>
          <a:bodyPr vert="horz" wrap="square" lIns="0" tIns="55581" rIns="0" bIns="0" rtlCol="0">
            <a:spAutoFit/>
          </a:bodyPr>
          <a:lstStyle/>
          <a:p>
            <a:pPr marL="207538" indent="-198573">
              <a:spcBef>
                <a:spcPts val="438"/>
              </a:spcBef>
              <a:buFont typeface="Arial"/>
              <a:buChar char="•"/>
              <a:tabLst>
                <a:tab pos="207538" algn="l"/>
              </a:tabLst>
            </a:pPr>
            <a:r>
              <a:rPr sz="2259" dirty="0">
                <a:latin typeface="Carlito"/>
                <a:cs typeface="Carlito"/>
              </a:rPr>
              <a:t>Choosing</a:t>
            </a:r>
            <a:r>
              <a:rPr sz="2259" spc="-67" dirty="0">
                <a:latin typeface="Carlito"/>
                <a:cs typeface="Carlito"/>
              </a:rPr>
              <a:t> </a:t>
            </a:r>
            <a:r>
              <a:rPr sz="2259" dirty="0">
                <a:latin typeface="Carlito"/>
                <a:cs typeface="Carlito"/>
              </a:rPr>
              <a:t>the</a:t>
            </a:r>
            <a:r>
              <a:rPr sz="2259" spc="-64" dirty="0">
                <a:latin typeface="Carlito"/>
                <a:cs typeface="Carlito"/>
              </a:rPr>
              <a:t> </a:t>
            </a:r>
            <a:r>
              <a:rPr sz="2259" dirty="0">
                <a:latin typeface="Carlito"/>
                <a:cs typeface="Carlito"/>
              </a:rPr>
              <a:t>value</a:t>
            </a:r>
            <a:r>
              <a:rPr sz="2259" spc="-67" dirty="0">
                <a:latin typeface="Carlito"/>
                <a:cs typeface="Carlito"/>
              </a:rPr>
              <a:t> </a:t>
            </a:r>
            <a:r>
              <a:rPr sz="2259" dirty="0">
                <a:latin typeface="Carlito"/>
                <a:cs typeface="Carlito"/>
              </a:rPr>
              <a:t>of</a:t>
            </a:r>
            <a:r>
              <a:rPr sz="2259" spc="-64" dirty="0">
                <a:latin typeface="Carlito"/>
                <a:cs typeface="Carlito"/>
              </a:rPr>
              <a:t> </a:t>
            </a:r>
            <a:r>
              <a:rPr sz="2259" spc="-18" dirty="0">
                <a:latin typeface="Carlito"/>
                <a:cs typeface="Carlito"/>
              </a:rPr>
              <a:t>k:</a:t>
            </a:r>
            <a:endParaRPr sz="2259" dirty="0">
              <a:latin typeface="Carlito"/>
              <a:cs typeface="Carlito"/>
            </a:endParaRPr>
          </a:p>
          <a:p>
            <a:pPr marL="489933" lvl="1" indent="-213365">
              <a:spcBef>
                <a:spcPts val="342"/>
              </a:spcBef>
              <a:buSzPct val="80000"/>
              <a:buFont typeface="Arial"/>
              <a:buChar char="–"/>
              <a:tabLst>
                <a:tab pos="489933" algn="l"/>
              </a:tabLst>
            </a:pPr>
            <a:r>
              <a:rPr sz="2118" dirty="0">
                <a:latin typeface="Times New Roman"/>
                <a:cs typeface="Times New Roman"/>
              </a:rPr>
              <a:t>If</a:t>
            </a:r>
            <a:r>
              <a:rPr sz="2118" spc="-35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k</a:t>
            </a:r>
            <a:r>
              <a:rPr sz="2118" spc="-35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is</a:t>
            </a:r>
            <a:r>
              <a:rPr sz="2118" spc="-39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too</a:t>
            </a:r>
            <a:r>
              <a:rPr sz="2118" spc="-32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small,</a:t>
            </a:r>
            <a:r>
              <a:rPr sz="2118" spc="-35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sensitive</a:t>
            </a:r>
            <a:r>
              <a:rPr sz="2118" spc="-39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to</a:t>
            </a:r>
            <a:r>
              <a:rPr sz="2118" spc="-32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noise</a:t>
            </a:r>
            <a:r>
              <a:rPr sz="2118" spc="-39" dirty="0">
                <a:latin typeface="Times New Roman"/>
                <a:cs typeface="Times New Roman"/>
              </a:rPr>
              <a:t> </a:t>
            </a:r>
            <a:r>
              <a:rPr sz="2118" spc="-7" dirty="0">
                <a:latin typeface="Times New Roman"/>
                <a:cs typeface="Times New Roman"/>
              </a:rPr>
              <a:t>points</a:t>
            </a:r>
            <a:endParaRPr sz="2118" dirty="0">
              <a:latin typeface="Times New Roman"/>
              <a:cs typeface="Times New Roman"/>
            </a:endParaRPr>
          </a:p>
          <a:p>
            <a:pPr marL="490382" marR="3586" lvl="1" indent="-228606">
              <a:spcBef>
                <a:spcPts val="339"/>
              </a:spcBef>
              <a:buChar char="–"/>
              <a:tabLst>
                <a:tab pos="490382" algn="l"/>
              </a:tabLst>
            </a:pPr>
            <a:r>
              <a:rPr sz="2118" dirty="0">
                <a:latin typeface="Times New Roman"/>
                <a:cs typeface="Times New Roman"/>
              </a:rPr>
              <a:t>If</a:t>
            </a:r>
            <a:r>
              <a:rPr sz="2118" spc="-49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k</a:t>
            </a:r>
            <a:r>
              <a:rPr sz="2118" spc="-49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is</a:t>
            </a:r>
            <a:r>
              <a:rPr sz="2118" spc="-53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too</a:t>
            </a:r>
            <a:r>
              <a:rPr sz="2118" spc="-49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large,</a:t>
            </a:r>
            <a:r>
              <a:rPr sz="2118" spc="-49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neighborhood</a:t>
            </a:r>
            <a:r>
              <a:rPr sz="2118" spc="-49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may</a:t>
            </a:r>
            <a:r>
              <a:rPr sz="2118" spc="-49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include</a:t>
            </a:r>
            <a:r>
              <a:rPr sz="2118" spc="-53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points</a:t>
            </a:r>
            <a:r>
              <a:rPr sz="2118" spc="-53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from</a:t>
            </a:r>
            <a:r>
              <a:rPr sz="2118" spc="-49" dirty="0">
                <a:latin typeface="Times New Roman"/>
                <a:cs typeface="Times New Roman"/>
              </a:rPr>
              <a:t> </a:t>
            </a:r>
            <a:r>
              <a:rPr sz="2118" spc="-7" dirty="0">
                <a:latin typeface="Times New Roman"/>
                <a:cs typeface="Times New Roman"/>
              </a:rPr>
              <a:t>other classes</a:t>
            </a:r>
            <a:endParaRPr sz="2118" dirty="0">
              <a:latin typeface="Times New Roman"/>
              <a:cs typeface="Times New Roman"/>
            </a:endParaRPr>
          </a:p>
          <a:p>
            <a:pPr marL="336185">
              <a:spcBef>
                <a:spcPts val="2135"/>
              </a:spcBef>
            </a:pPr>
            <a:r>
              <a:rPr sz="2000" b="1" dirty="0">
                <a:latin typeface="Times New Roman"/>
                <a:cs typeface="Times New Roman"/>
              </a:rPr>
              <a:t>Rule</a:t>
            </a:r>
            <a:r>
              <a:rPr sz="2000" b="1" spc="-18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of</a:t>
            </a:r>
            <a:r>
              <a:rPr sz="2000" b="1" spc="-11" dirty="0">
                <a:latin typeface="Times New Roman"/>
                <a:cs typeface="Times New Roman"/>
              </a:rPr>
              <a:t> </a:t>
            </a:r>
            <a:r>
              <a:rPr sz="2000" b="1" spc="-7" dirty="0">
                <a:latin typeface="Times New Roman"/>
                <a:cs typeface="Times New Roman"/>
              </a:rPr>
              <a:t>thumb:</a:t>
            </a:r>
            <a:endParaRPr sz="2000" b="1" dirty="0">
              <a:latin typeface="Times New Roman"/>
              <a:cs typeface="Times New Roman"/>
            </a:endParaRPr>
          </a:p>
          <a:p>
            <a:pPr marL="336185"/>
            <a:r>
              <a:rPr sz="2000" b="1" dirty="0">
                <a:latin typeface="Times New Roman"/>
                <a:cs typeface="Times New Roman"/>
              </a:rPr>
              <a:t>K</a:t>
            </a:r>
            <a:r>
              <a:rPr sz="2000" b="1" spc="-11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=</a:t>
            </a:r>
            <a:r>
              <a:rPr sz="2000" b="1" spc="-11" dirty="0">
                <a:latin typeface="Times New Roman"/>
                <a:cs typeface="Times New Roman"/>
              </a:rPr>
              <a:t> </a:t>
            </a:r>
            <a:r>
              <a:rPr sz="2000" b="1" spc="-7" dirty="0">
                <a:latin typeface="Times New Roman"/>
                <a:cs typeface="Times New Roman"/>
              </a:rPr>
              <a:t>sqrt(N)</a:t>
            </a:r>
            <a:endParaRPr sz="2000" b="1" dirty="0">
              <a:latin typeface="Times New Roman"/>
              <a:cs typeface="Times New Roman"/>
            </a:endParaRPr>
          </a:p>
          <a:p>
            <a:pPr marL="336185" marR="4863026"/>
            <a:r>
              <a:rPr sz="2000" b="1" dirty="0">
                <a:latin typeface="Times New Roman"/>
                <a:cs typeface="Times New Roman"/>
              </a:rPr>
              <a:t>N:</a:t>
            </a:r>
            <a:r>
              <a:rPr sz="2000" b="1" spc="-11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number</a:t>
            </a:r>
            <a:r>
              <a:rPr sz="2000" b="1" spc="-7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of</a:t>
            </a:r>
            <a:r>
              <a:rPr sz="2000" b="1" spc="-4" dirty="0">
                <a:latin typeface="Times New Roman"/>
                <a:cs typeface="Times New Roman"/>
              </a:rPr>
              <a:t> </a:t>
            </a:r>
            <a:r>
              <a:rPr sz="2000" b="1" spc="-7" dirty="0">
                <a:latin typeface="Times New Roman"/>
                <a:cs typeface="Times New Roman"/>
              </a:rPr>
              <a:t>training points</a:t>
            </a:r>
            <a:endParaRPr sz="20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681269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2809" y="838200"/>
            <a:ext cx="8538382" cy="4284619"/>
          </a:xfrm>
          <a:prstGeom prst="rect">
            <a:avLst/>
          </a:prstGeom>
        </p:spPr>
        <p:txBody>
          <a:bodyPr vert="horz" wrap="square" lIns="0" tIns="59167" rIns="0" bIns="0" rtlCol="0">
            <a:spAutoFit/>
          </a:bodyPr>
          <a:lstStyle/>
          <a:p>
            <a:pPr marL="3221099">
              <a:spcBef>
                <a:spcPts val="466"/>
              </a:spcBef>
            </a:pPr>
            <a:r>
              <a:rPr sz="2800" b="1" dirty="0">
                <a:solidFill>
                  <a:srgbClr val="FF0000"/>
                </a:solidFill>
                <a:latin typeface="Carlito"/>
                <a:cs typeface="Carlito"/>
              </a:rPr>
              <a:t>Choosing</a:t>
            </a:r>
            <a:r>
              <a:rPr sz="2800" b="1" spc="-2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b="1" dirty="0">
                <a:solidFill>
                  <a:srgbClr val="FF0000"/>
                </a:solidFill>
                <a:latin typeface="Carlito"/>
                <a:cs typeface="Carlito"/>
              </a:rPr>
              <a:t>K</a:t>
            </a:r>
            <a:r>
              <a:rPr sz="2800" b="1" spc="-21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b="1" spc="-7" dirty="0">
                <a:solidFill>
                  <a:srgbClr val="FF0000"/>
                </a:solidFill>
                <a:latin typeface="Carlito"/>
                <a:cs typeface="Carlito"/>
              </a:rPr>
              <a:t>Value</a:t>
            </a:r>
            <a:endParaRPr lang="en-US" sz="2800" b="1" spc="-7" dirty="0">
              <a:solidFill>
                <a:srgbClr val="FF0000"/>
              </a:solidFill>
              <a:latin typeface="Carlito"/>
              <a:cs typeface="Carlito"/>
            </a:endParaRPr>
          </a:p>
          <a:p>
            <a:pPr marL="3221099">
              <a:spcBef>
                <a:spcPts val="466"/>
              </a:spcBef>
            </a:pPr>
            <a:endParaRPr sz="2800" dirty="0">
              <a:latin typeface="Carlito"/>
              <a:cs typeface="Carlito"/>
            </a:endParaRPr>
          </a:p>
          <a:p>
            <a:pPr marL="213365" marR="90098" indent="-204849">
              <a:spcBef>
                <a:spcPts val="395"/>
              </a:spcBef>
              <a:buFont typeface="Arial"/>
              <a:buChar char="•"/>
              <a:tabLst>
                <a:tab pos="213365" algn="l"/>
              </a:tabLst>
            </a:pPr>
            <a:r>
              <a:rPr sz="1977" dirty="0">
                <a:latin typeface="Carlito"/>
                <a:cs typeface="Carlito"/>
              </a:rPr>
              <a:t>There</a:t>
            </a:r>
            <a:r>
              <a:rPr sz="1977" spc="-42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is</a:t>
            </a:r>
            <a:r>
              <a:rPr sz="1977" spc="-39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no</a:t>
            </a:r>
            <a:r>
              <a:rPr sz="1977" spc="-42" dirty="0">
                <a:latin typeface="Carlito"/>
                <a:cs typeface="Carlito"/>
              </a:rPr>
              <a:t> </a:t>
            </a:r>
            <a:r>
              <a:rPr sz="1977" spc="-7" dirty="0">
                <a:latin typeface="Carlito"/>
                <a:cs typeface="Carlito"/>
              </a:rPr>
              <a:t>structured</a:t>
            </a:r>
            <a:r>
              <a:rPr sz="1977" spc="-39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method</a:t>
            </a:r>
            <a:r>
              <a:rPr sz="1977" spc="-42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to</a:t>
            </a:r>
            <a:r>
              <a:rPr sz="1977" spc="-39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find</a:t>
            </a:r>
            <a:r>
              <a:rPr sz="1977" spc="-39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the</a:t>
            </a:r>
            <a:r>
              <a:rPr sz="1977" spc="-42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best</a:t>
            </a:r>
            <a:r>
              <a:rPr sz="1977" spc="-39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value</a:t>
            </a:r>
            <a:r>
              <a:rPr sz="1977" spc="-42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for</a:t>
            </a:r>
            <a:r>
              <a:rPr sz="1977" spc="-39" dirty="0">
                <a:latin typeface="Carlito"/>
                <a:cs typeface="Carlito"/>
              </a:rPr>
              <a:t> “K”.</a:t>
            </a:r>
            <a:r>
              <a:rPr sz="1977" spc="-42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We</a:t>
            </a:r>
            <a:r>
              <a:rPr sz="1977" spc="-39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need</a:t>
            </a:r>
            <a:r>
              <a:rPr sz="1977" spc="-42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to</a:t>
            </a:r>
            <a:r>
              <a:rPr sz="1977" spc="-39" dirty="0">
                <a:latin typeface="Carlito"/>
                <a:cs typeface="Carlito"/>
              </a:rPr>
              <a:t> </a:t>
            </a:r>
            <a:r>
              <a:rPr sz="1977" spc="-14" dirty="0">
                <a:latin typeface="Carlito"/>
                <a:cs typeface="Carlito"/>
              </a:rPr>
              <a:t>find </a:t>
            </a:r>
            <a:r>
              <a:rPr sz="1977" dirty="0">
                <a:latin typeface="Carlito"/>
                <a:cs typeface="Carlito"/>
              </a:rPr>
              <a:t>out</a:t>
            </a:r>
            <a:r>
              <a:rPr sz="1977" spc="-46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with</a:t>
            </a:r>
            <a:r>
              <a:rPr sz="1977" spc="-46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various</a:t>
            </a:r>
            <a:r>
              <a:rPr sz="1977" spc="-42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values</a:t>
            </a:r>
            <a:r>
              <a:rPr sz="1977" spc="-46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by</a:t>
            </a:r>
            <a:r>
              <a:rPr sz="1977" spc="-42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trial</a:t>
            </a:r>
            <a:r>
              <a:rPr sz="1977" spc="-46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and</a:t>
            </a:r>
            <a:r>
              <a:rPr sz="1977" spc="-42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error</a:t>
            </a:r>
            <a:r>
              <a:rPr sz="1977" spc="-46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and</a:t>
            </a:r>
            <a:r>
              <a:rPr sz="1977" spc="-42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assuming</a:t>
            </a:r>
            <a:r>
              <a:rPr sz="1977" spc="-46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that</a:t>
            </a:r>
            <a:r>
              <a:rPr sz="1977" spc="-46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training</a:t>
            </a:r>
            <a:r>
              <a:rPr sz="1977" spc="-42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data</a:t>
            </a:r>
            <a:r>
              <a:rPr sz="1977" spc="-46" dirty="0">
                <a:latin typeface="Carlito"/>
                <a:cs typeface="Carlito"/>
              </a:rPr>
              <a:t> </a:t>
            </a:r>
            <a:r>
              <a:rPr sz="1977" spc="-18" dirty="0">
                <a:latin typeface="Carlito"/>
                <a:cs typeface="Carlito"/>
              </a:rPr>
              <a:t>is </a:t>
            </a:r>
            <a:r>
              <a:rPr sz="1977" spc="-7" dirty="0">
                <a:latin typeface="Carlito"/>
                <a:cs typeface="Carlito"/>
              </a:rPr>
              <a:t>unknown.</a:t>
            </a:r>
            <a:endParaRPr sz="1977" dirty="0">
              <a:latin typeface="Carlito"/>
              <a:cs typeface="Carlito"/>
            </a:endParaRPr>
          </a:p>
          <a:p>
            <a:pPr marL="213365" marR="3586" indent="-204849">
              <a:spcBef>
                <a:spcPts val="395"/>
              </a:spcBef>
              <a:buFont typeface="Arial"/>
              <a:buChar char="•"/>
              <a:tabLst>
                <a:tab pos="213365" algn="l"/>
              </a:tabLst>
            </a:pPr>
            <a:r>
              <a:rPr sz="1977" dirty="0">
                <a:latin typeface="Carlito"/>
                <a:cs typeface="Carlito"/>
              </a:rPr>
              <a:t>Choosing</a:t>
            </a:r>
            <a:r>
              <a:rPr sz="1977" spc="-35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smaller</a:t>
            </a:r>
            <a:r>
              <a:rPr sz="1977" spc="-35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values</a:t>
            </a:r>
            <a:r>
              <a:rPr sz="1977" spc="-32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for</a:t>
            </a:r>
            <a:r>
              <a:rPr sz="1977" spc="-35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K</a:t>
            </a:r>
            <a:r>
              <a:rPr sz="1977" spc="-35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can</a:t>
            </a:r>
            <a:r>
              <a:rPr sz="1977" spc="-39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be</a:t>
            </a:r>
            <a:r>
              <a:rPr sz="1977" spc="-35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noisy</a:t>
            </a:r>
            <a:r>
              <a:rPr sz="1977" spc="-35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and</a:t>
            </a:r>
            <a:r>
              <a:rPr sz="1977" spc="-32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will</a:t>
            </a:r>
            <a:r>
              <a:rPr sz="1977" spc="-35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have</a:t>
            </a:r>
            <a:r>
              <a:rPr sz="1977" spc="-35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a</a:t>
            </a:r>
            <a:r>
              <a:rPr sz="1977" spc="-32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higher</a:t>
            </a:r>
            <a:r>
              <a:rPr sz="1977" spc="-35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influence</a:t>
            </a:r>
            <a:r>
              <a:rPr sz="1977" spc="-35" dirty="0">
                <a:latin typeface="Carlito"/>
                <a:cs typeface="Carlito"/>
              </a:rPr>
              <a:t> </a:t>
            </a:r>
            <a:r>
              <a:rPr sz="1977" spc="-18" dirty="0">
                <a:latin typeface="Carlito"/>
                <a:cs typeface="Carlito"/>
              </a:rPr>
              <a:t>on </a:t>
            </a:r>
            <a:r>
              <a:rPr sz="1977" dirty="0">
                <a:latin typeface="Carlito"/>
                <a:cs typeface="Carlito"/>
              </a:rPr>
              <a:t>the</a:t>
            </a:r>
            <a:r>
              <a:rPr sz="1977" spc="-11" dirty="0">
                <a:latin typeface="Carlito"/>
                <a:cs typeface="Carlito"/>
              </a:rPr>
              <a:t> </a:t>
            </a:r>
            <a:r>
              <a:rPr sz="1977" spc="-7" dirty="0">
                <a:latin typeface="Carlito"/>
                <a:cs typeface="Carlito"/>
              </a:rPr>
              <a:t>result.</a:t>
            </a:r>
            <a:endParaRPr sz="1977" dirty="0">
              <a:latin typeface="Carlito"/>
              <a:cs typeface="Carlito"/>
            </a:endParaRPr>
          </a:p>
          <a:p>
            <a:pPr marL="213365" marR="59169" indent="-204849">
              <a:spcBef>
                <a:spcPts val="395"/>
              </a:spcBef>
              <a:buFont typeface="Arial"/>
              <a:buChar char="•"/>
              <a:tabLst>
                <a:tab pos="213365" algn="l"/>
              </a:tabLst>
            </a:pPr>
            <a:r>
              <a:rPr sz="1977" dirty="0">
                <a:latin typeface="Carlito"/>
                <a:cs typeface="Carlito"/>
              </a:rPr>
              <a:t>Larger</a:t>
            </a:r>
            <a:r>
              <a:rPr sz="1977" spc="-35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values</a:t>
            </a:r>
            <a:r>
              <a:rPr sz="1977" spc="-35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of</a:t>
            </a:r>
            <a:r>
              <a:rPr sz="1977" spc="-35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K</a:t>
            </a:r>
            <a:r>
              <a:rPr sz="1977" spc="-35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will</a:t>
            </a:r>
            <a:r>
              <a:rPr sz="1977" spc="-35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have</a:t>
            </a:r>
            <a:r>
              <a:rPr sz="1977" spc="-32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smoother</a:t>
            </a:r>
            <a:r>
              <a:rPr sz="1977" spc="-35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decision</a:t>
            </a:r>
            <a:r>
              <a:rPr sz="1977" spc="-35" dirty="0">
                <a:latin typeface="Carlito"/>
                <a:cs typeface="Carlito"/>
              </a:rPr>
              <a:t> </a:t>
            </a:r>
            <a:r>
              <a:rPr sz="1977" spc="-7" dirty="0">
                <a:latin typeface="Carlito"/>
                <a:cs typeface="Carlito"/>
              </a:rPr>
              <a:t>boundaries</a:t>
            </a:r>
            <a:r>
              <a:rPr sz="1977" spc="-35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which</a:t>
            </a:r>
            <a:r>
              <a:rPr sz="1977" spc="-35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mean</a:t>
            </a:r>
            <a:r>
              <a:rPr sz="1977" spc="-35" dirty="0">
                <a:latin typeface="Carlito"/>
                <a:cs typeface="Carlito"/>
              </a:rPr>
              <a:t> </a:t>
            </a:r>
            <a:r>
              <a:rPr sz="1977" spc="-7" dirty="0">
                <a:latin typeface="Carlito"/>
                <a:cs typeface="Carlito"/>
              </a:rPr>
              <a:t>lower </a:t>
            </a:r>
            <a:r>
              <a:rPr sz="1977" dirty="0">
                <a:latin typeface="Carlito"/>
                <a:cs typeface="Carlito"/>
              </a:rPr>
              <a:t>variance</a:t>
            </a:r>
            <a:r>
              <a:rPr sz="1977" spc="-67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but</a:t>
            </a:r>
            <a:r>
              <a:rPr sz="1977" spc="-67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increased</a:t>
            </a:r>
            <a:r>
              <a:rPr sz="1977" spc="-64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bias.</a:t>
            </a:r>
            <a:r>
              <a:rPr sz="1977" spc="-67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Also,</a:t>
            </a:r>
            <a:r>
              <a:rPr sz="1977" spc="-64" dirty="0">
                <a:latin typeface="Carlito"/>
                <a:cs typeface="Carlito"/>
              </a:rPr>
              <a:t> </a:t>
            </a:r>
            <a:r>
              <a:rPr sz="1977" spc="-7" dirty="0">
                <a:latin typeface="Carlito"/>
                <a:cs typeface="Carlito"/>
              </a:rPr>
              <a:t>computationally</a:t>
            </a:r>
            <a:r>
              <a:rPr sz="1977" spc="-67" dirty="0">
                <a:latin typeface="Carlito"/>
                <a:cs typeface="Carlito"/>
              </a:rPr>
              <a:t> </a:t>
            </a:r>
            <a:r>
              <a:rPr sz="1977" spc="-7" dirty="0">
                <a:latin typeface="Carlito"/>
                <a:cs typeface="Carlito"/>
              </a:rPr>
              <a:t>expensive.</a:t>
            </a:r>
            <a:endParaRPr sz="1977" dirty="0">
              <a:latin typeface="Carlito"/>
              <a:cs typeface="Carlito"/>
            </a:endParaRPr>
          </a:p>
          <a:p>
            <a:pPr marL="213365" marR="118785" indent="-204849">
              <a:spcBef>
                <a:spcPts val="395"/>
              </a:spcBef>
              <a:buFont typeface="Arial"/>
              <a:buChar char="•"/>
              <a:tabLst>
                <a:tab pos="213365" algn="l"/>
              </a:tabLst>
            </a:pPr>
            <a:r>
              <a:rPr sz="1977" dirty="0">
                <a:latin typeface="Carlito"/>
                <a:cs typeface="Carlito"/>
              </a:rPr>
              <a:t>In</a:t>
            </a:r>
            <a:r>
              <a:rPr sz="1977" spc="-42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general,</a:t>
            </a:r>
            <a:r>
              <a:rPr sz="1977" spc="-39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practice,</a:t>
            </a:r>
            <a:r>
              <a:rPr sz="1977" spc="-39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choosing</a:t>
            </a:r>
            <a:r>
              <a:rPr sz="1977" spc="-39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the</a:t>
            </a:r>
            <a:r>
              <a:rPr sz="1977" spc="-42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value</a:t>
            </a:r>
            <a:r>
              <a:rPr sz="1977" spc="-39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of</a:t>
            </a:r>
            <a:r>
              <a:rPr sz="1977" spc="-7" dirty="0">
                <a:latin typeface="Carlito"/>
                <a:cs typeface="Carlito"/>
              </a:rPr>
              <a:t> </a:t>
            </a:r>
            <a:r>
              <a:rPr sz="1977" b="1" dirty="0">
                <a:latin typeface="Carlito"/>
                <a:cs typeface="Carlito"/>
              </a:rPr>
              <a:t>k</a:t>
            </a:r>
            <a:r>
              <a:rPr sz="1977" b="1" spc="-39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is</a:t>
            </a:r>
            <a:r>
              <a:rPr sz="1977" spc="-35" dirty="0">
                <a:latin typeface="Carlito"/>
                <a:cs typeface="Carlito"/>
              </a:rPr>
              <a:t> </a:t>
            </a:r>
            <a:r>
              <a:rPr sz="1977" b="1" dirty="0">
                <a:latin typeface="Carlito"/>
                <a:cs typeface="Carlito"/>
              </a:rPr>
              <a:t>k</a:t>
            </a:r>
            <a:r>
              <a:rPr sz="1977" b="1" spc="-39" dirty="0">
                <a:latin typeface="Carlito"/>
                <a:cs typeface="Carlito"/>
              </a:rPr>
              <a:t> </a:t>
            </a:r>
            <a:r>
              <a:rPr sz="1977" b="1" dirty="0">
                <a:latin typeface="Carlito"/>
                <a:cs typeface="Carlito"/>
              </a:rPr>
              <a:t>=</a:t>
            </a:r>
            <a:r>
              <a:rPr sz="1977" b="1" spc="-42" dirty="0">
                <a:latin typeface="Carlito"/>
                <a:cs typeface="Carlito"/>
              </a:rPr>
              <a:t> </a:t>
            </a:r>
            <a:r>
              <a:rPr sz="1977" b="1" dirty="0">
                <a:latin typeface="Carlito"/>
                <a:cs typeface="Carlito"/>
              </a:rPr>
              <a:t>sqrt(N)</a:t>
            </a:r>
            <a:r>
              <a:rPr sz="1977" b="1" spc="-28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where</a:t>
            </a:r>
            <a:r>
              <a:rPr sz="1977" spc="-32" dirty="0">
                <a:latin typeface="Carlito"/>
                <a:cs typeface="Carlito"/>
              </a:rPr>
              <a:t> </a:t>
            </a:r>
            <a:r>
              <a:rPr sz="1977" b="1" dirty="0">
                <a:latin typeface="Carlito"/>
                <a:cs typeface="Carlito"/>
              </a:rPr>
              <a:t>N</a:t>
            </a:r>
            <a:r>
              <a:rPr sz="1977" b="1" spc="-42" dirty="0">
                <a:latin typeface="Carlito"/>
                <a:cs typeface="Carlito"/>
              </a:rPr>
              <a:t> </a:t>
            </a:r>
            <a:r>
              <a:rPr sz="1977" spc="-7" dirty="0">
                <a:latin typeface="Carlito"/>
                <a:cs typeface="Carlito"/>
              </a:rPr>
              <a:t>stands</a:t>
            </a:r>
            <a:r>
              <a:rPr sz="1977" spc="-39" dirty="0">
                <a:latin typeface="Carlito"/>
                <a:cs typeface="Carlito"/>
              </a:rPr>
              <a:t> </a:t>
            </a:r>
            <a:r>
              <a:rPr sz="1977" spc="-18" dirty="0">
                <a:latin typeface="Carlito"/>
                <a:cs typeface="Carlito"/>
              </a:rPr>
              <a:t>for </a:t>
            </a:r>
            <a:r>
              <a:rPr sz="1977" dirty="0">
                <a:latin typeface="Carlito"/>
                <a:cs typeface="Carlito"/>
              </a:rPr>
              <a:t>the</a:t>
            </a:r>
            <a:r>
              <a:rPr sz="1977" spc="-25" dirty="0">
                <a:latin typeface="Carlito"/>
                <a:cs typeface="Carlito"/>
              </a:rPr>
              <a:t> </a:t>
            </a:r>
            <a:r>
              <a:rPr sz="1977" b="1" dirty="0">
                <a:latin typeface="Carlito"/>
                <a:cs typeface="Carlito"/>
              </a:rPr>
              <a:t>number</a:t>
            </a:r>
            <a:r>
              <a:rPr sz="1977" b="1" spc="-28" dirty="0">
                <a:latin typeface="Carlito"/>
                <a:cs typeface="Carlito"/>
              </a:rPr>
              <a:t> </a:t>
            </a:r>
            <a:r>
              <a:rPr sz="1977" b="1" dirty="0">
                <a:latin typeface="Carlito"/>
                <a:cs typeface="Carlito"/>
              </a:rPr>
              <a:t>of</a:t>
            </a:r>
            <a:r>
              <a:rPr sz="1977" b="1" spc="-25" dirty="0">
                <a:latin typeface="Carlito"/>
                <a:cs typeface="Carlito"/>
              </a:rPr>
              <a:t> </a:t>
            </a:r>
            <a:r>
              <a:rPr sz="1977" b="1" dirty="0">
                <a:latin typeface="Carlito"/>
                <a:cs typeface="Carlito"/>
              </a:rPr>
              <a:t>samples</a:t>
            </a:r>
            <a:r>
              <a:rPr sz="1977" b="1" spc="-28" dirty="0">
                <a:latin typeface="Carlito"/>
                <a:cs typeface="Carlito"/>
              </a:rPr>
              <a:t> </a:t>
            </a:r>
            <a:r>
              <a:rPr sz="1977" b="1" dirty="0">
                <a:latin typeface="Carlito"/>
                <a:cs typeface="Carlito"/>
              </a:rPr>
              <a:t>in</a:t>
            </a:r>
            <a:r>
              <a:rPr sz="1977" b="1" spc="-25" dirty="0">
                <a:latin typeface="Carlito"/>
                <a:cs typeface="Carlito"/>
              </a:rPr>
              <a:t> </a:t>
            </a:r>
            <a:r>
              <a:rPr sz="1977" b="1" dirty="0">
                <a:latin typeface="Carlito"/>
                <a:cs typeface="Carlito"/>
              </a:rPr>
              <a:t>your</a:t>
            </a:r>
            <a:r>
              <a:rPr sz="1977" b="1" spc="-28" dirty="0">
                <a:latin typeface="Carlito"/>
                <a:cs typeface="Carlito"/>
              </a:rPr>
              <a:t> </a:t>
            </a:r>
            <a:r>
              <a:rPr sz="1977" b="1" dirty="0">
                <a:latin typeface="Carlito"/>
                <a:cs typeface="Carlito"/>
              </a:rPr>
              <a:t>training</a:t>
            </a:r>
            <a:r>
              <a:rPr sz="1977" b="1" spc="-25" dirty="0">
                <a:latin typeface="Carlito"/>
                <a:cs typeface="Carlito"/>
              </a:rPr>
              <a:t> </a:t>
            </a:r>
            <a:r>
              <a:rPr sz="1977" b="1" spc="-7" dirty="0">
                <a:latin typeface="Carlito"/>
                <a:cs typeface="Carlito"/>
              </a:rPr>
              <a:t>dataset</a:t>
            </a:r>
            <a:r>
              <a:rPr sz="1977" spc="-7" dirty="0">
                <a:latin typeface="Carlito"/>
                <a:cs typeface="Carlito"/>
              </a:rPr>
              <a:t>.</a:t>
            </a:r>
            <a:endParaRPr sz="1977" dirty="0">
              <a:latin typeface="Carlito"/>
              <a:cs typeface="Carlito"/>
            </a:endParaRPr>
          </a:p>
          <a:p>
            <a:pPr marL="213365" marR="504277" indent="-204849">
              <a:spcBef>
                <a:spcPts val="395"/>
              </a:spcBef>
              <a:buFont typeface="Arial"/>
              <a:buChar char="•"/>
              <a:tabLst>
                <a:tab pos="213365" algn="l"/>
              </a:tabLst>
            </a:pPr>
            <a:r>
              <a:rPr sz="1977" spc="-7" dirty="0">
                <a:latin typeface="Carlito"/>
                <a:cs typeface="Carlito"/>
              </a:rPr>
              <a:t>Try</a:t>
            </a:r>
            <a:r>
              <a:rPr sz="1977" spc="-46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and</a:t>
            </a:r>
            <a:r>
              <a:rPr sz="1977" spc="-42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keep</a:t>
            </a:r>
            <a:r>
              <a:rPr sz="1977" spc="-42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the</a:t>
            </a:r>
            <a:r>
              <a:rPr sz="1977" spc="-46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value</a:t>
            </a:r>
            <a:r>
              <a:rPr sz="1977" spc="-42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of</a:t>
            </a:r>
            <a:r>
              <a:rPr sz="1977" spc="-42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k</a:t>
            </a:r>
            <a:r>
              <a:rPr sz="1977" spc="-42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odd</a:t>
            </a:r>
            <a:r>
              <a:rPr sz="1977" spc="-46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in</a:t>
            </a:r>
            <a:r>
              <a:rPr sz="1977" spc="-42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order</a:t>
            </a:r>
            <a:r>
              <a:rPr sz="1977" spc="-42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to</a:t>
            </a:r>
            <a:r>
              <a:rPr sz="1977" spc="-42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avoid</a:t>
            </a:r>
            <a:r>
              <a:rPr sz="1977" spc="-46" dirty="0">
                <a:latin typeface="Carlito"/>
                <a:cs typeface="Carlito"/>
              </a:rPr>
              <a:t> </a:t>
            </a:r>
            <a:r>
              <a:rPr sz="1977" spc="-7" dirty="0">
                <a:latin typeface="Carlito"/>
                <a:cs typeface="Carlito"/>
              </a:rPr>
              <a:t>confusion</a:t>
            </a:r>
            <a:r>
              <a:rPr sz="1977" spc="-42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between</a:t>
            </a:r>
            <a:r>
              <a:rPr sz="1977" spc="-42" dirty="0">
                <a:latin typeface="Carlito"/>
                <a:cs typeface="Carlito"/>
              </a:rPr>
              <a:t> </a:t>
            </a:r>
            <a:r>
              <a:rPr sz="1977" spc="-18" dirty="0">
                <a:latin typeface="Carlito"/>
                <a:cs typeface="Carlito"/>
              </a:rPr>
              <a:t>two </a:t>
            </a:r>
            <a:r>
              <a:rPr sz="1977" dirty="0">
                <a:latin typeface="Carlito"/>
                <a:cs typeface="Carlito"/>
              </a:rPr>
              <a:t>classes</a:t>
            </a:r>
            <a:r>
              <a:rPr sz="1977" spc="-46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of</a:t>
            </a:r>
            <a:r>
              <a:rPr sz="1977" spc="-42" dirty="0">
                <a:latin typeface="Carlito"/>
                <a:cs typeface="Carlito"/>
              </a:rPr>
              <a:t> </a:t>
            </a:r>
            <a:r>
              <a:rPr sz="1977" spc="-14" dirty="0">
                <a:latin typeface="Carlito"/>
                <a:cs typeface="Carlito"/>
              </a:rPr>
              <a:t>data</a:t>
            </a:r>
            <a:endParaRPr sz="1977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717810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9472"/>
          <a:stretch/>
        </p:blipFill>
        <p:spPr>
          <a:xfrm>
            <a:off x="140676" y="395419"/>
            <a:ext cx="8862646" cy="5548181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400" y="914400"/>
            <a:ext cx="7920318" cy="4455631"/>
          </a:xfrm>
          <a:prstGeom prst="rect">
            <a:avLst/>
          </a:prstGeom>
        </p:spPr>
        <p:txBody>
          <a:bodyPr vert="horz" wrap="square" lIns="0" tIns="51995" rIns="0" bIns="0" rtlCol="0">
            <a:spAutoFit/>
          </a:bodyPr>
          <a:lstStyle/>
          <a:p>
            <a:pPr marL="8965">
              <a:spcBef>
                <a:spcPts val="409"/>
              </a:spcBef>
            </a:pPr>
            <a:r>
              <a:rPr sz="2800" b="1" spc="-7" dirty="0">
                <a:solidFill>
                  <a:srgbClr val="FF0000"/>
                </a:solidFill>
                <a:latin typeface="Times New Roman"/>
                <a:cs typeface="Times New Roman"/>
              </a:rPr>
              <a:t>Algorithm</a:t>
            </a:r>
            <a:endParaRPr lang="en-US" sz="2800" b="1" spc="-7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8965">
              <a:spcBef>
                <a:spcPts val="409"/>
              </a:spcBef>
            </a:pPr>
            <a:endParaRPr sz="2800" dirty="0">
              <a:latin typeface="Times New Roman"/>
              <a:cs typeface="Times New Roman"/>
            </a:endParaRPr>
          </a:p>
          <a:p>
            <a:pPr marL="250570" indent="-228606">
              <a:spcBef>
                <a:spcPts val="339"/>
              </a:spcBef>
              <a:buChar char="•"/>
              <a:tabLst>
                <a:tab pos="250570" algn="l"/>
              </a:tabLst>
            </a:pPr>
            <a:r>
              <a:rPr sz="2118" spc="-18" dirty="0">
                <a:latin typeface="Times New Roman"/>
                <a:cs typeface="Times New Roman"/>
              </a:rPr>
              <a:t>Step-</a:t>
            </a:r>
            <a:r>
              <a:rPr sz="2118" dirty="0">
                <a:latin typeface="Times New Roman"/>
                <a:cs typeface="Times New Roman"/>
              </a:rPr>
              <a:t>1:</a:t>
            </a:r>
            <a:r>
              <a:rPr sz="2118" spc="-35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Select</a:t>
            </a:r>
            <a:r>
              <a:rPr sz="2118" spc="-35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the</a:t>
            </a:r>
            <a:r>
              <a:rPr sz="2118" spc="-32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value</a:t>
            </a:r>
            <a:r>
              <a:rPr sz="2118" spc="-35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for</a:t>
            </a:r>
            <a:r>
              <a:rPr sz="2118" spc="-28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K</a:t>
            </a:r>
            <a:r>
              <a:rPr sz="2118" spc="-35" dirty="0">
                <a:latin typeface="Times New Roman"/>
                <a:cs typeface="Times New Roman"/>
              </a:rPr>
              <a:t> </a:t>
            </a:r>
            <a:r>
              <a:rPr sz="2118" spc="-7" dirty="0">
                <a:latin typeface="Times New Roman"/>
                <a:cs typeface="Times New Roman"/>
              </a:rPr>
              <a:t>neighbors</a:t>
            </a:r>
            <a:endParaRPr sz="2118" dirty="0">
              <a:latin typeface="Times New Roman"/>
              <a:cs typeface="Times New Roman"/>
            </a:endParaRPr>
          </a:p>
          <a:p>
            <a:pPr marL="250570" marR="3586" indent="-229054">
              <a:spcBef>
                <a:spcPts val="339"/>
              </a:spcBef>
              <a:buChar char="•"/>
              <a:tabLst>
                <a:tab pos="250570" algn="l"/>
              </a:tabLst>
            </a:pPr>
            <a:r>
              <a:rPr sz="2118" spc="-18" dirty="0">
                <a:latin typeface="Times New Roman"/>
                <a:cs typeface="Times New Roman"/>
              </a:rPr>
              <a:t>Step-</a:t>
            </a:r>
            <a:r>
              <a:rPr sz="2118" dirty="0">
                <a:latin typeface="Times New Roman"/>
                <a:cs typeface="Times New Roman"/>
              </a:rPr>
              <a:t>2:</a:t>
            </a:r>
            <a:r>
              <a:rPr sz="2118" spc="18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Calculate</a:t>
            </a:r>
            <a:r>
              <a:rPr sz="2118" spc="21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the</a:t>
            </a:r>
            <a:r>
              <a:rPr sz="2118" spc="21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Euclidean</a:t>
            </a:r>
            <a:r>
              <a:rPr sz="2118" spc="25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distance</a:t>
            </a:r>
            <a:r>
              <a:rPr sz="2118" spc="21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from</a:t>
            </a:r>
            <a:r>
              <a:rPr sz="2118" spc="21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the</a:t>
            </a:r>
            <a:r>
              <a:rPr sz="2118" spc="21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test</a:t>
            </a:r>
            <a:r>
              <a:rPr sz="2118" spc="21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sample</a:t>
            </a:r>
            <a:r>
              <a:rPr sz="2118" spc="18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to</a:t>
            </a:r>
            <a:r>
              <a:rPr sz="2118" spc="25" dirty="0">
                <a:latin typeface="Times New Roman"/>
                <a:cs typeface="Times New Roman"/>
              </a:rPr>
              <a:t> </a:t>
            </a:r>
            <a:r>
              <a:rPr sz="2118" spc="-7" dirty="0">
                <a:latin typeface="Times New Roman"/>
                <a:cs typeface="Times New Roman"/>
              </a:rPr>
              <a:t>every </a:t>
            </a:r>
            <a:r>
              <a:rPr sz="2118" dirty="0">
                <a:latin typeface="Times New Roman"/>
                <a:cs typeface="Times New Roman"/>
              </a:rPr>
              <a:t>sample</a:t>
            </a:r>
            <a:r>
              <a:rPr sz="2118" spc="-53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point</a:t>
            </a:r>
            <a:r>
              <a:rPr sz="2118" spc="-49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in</a:t>
            </a:r>
            <a:r>
              <a:rPr sz="2118" spc="-46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the</a:t>
            </a:r>
            <a:r>
              <a:rPr sz="2118" spc="-49" dirty="0">
                <a:latin typeface="Times New Roman"/>
                <a:cs typeface="Times New Roman"/>
              </a:rPr>
              <a:t> </a:t>
            </a:r>
            <a:r>
              <a:rPr sz="2118" spc="-7" dirty="0">
                <a:latin typeface="Times New Roman"/>
                <a:cs typeface="Times New Roman"/>
              </a:rPr>
              <a:t>dataset.</a:t>
            </a:r>
            <a:endParaRPr sz="2118" dirty="0">
              <a:latin typeface="Times New Roman"/>
              <a:cs typeface="Times New Roman"/>
            </a:endParaRPr>
          </a:p>
          <a:p>
            <a:pPr marL="250570" marR="24654" indent="-229054">
              <a:spcBef>
                <a:spcPts val="339"/>
              </a:spcBef>
              <a:buChar char="•"/>
              <a:tabLst>
                <a:tab pos="250570" algn="l"/>
              </a:tabLst>
            </a:pPr>
            <a:r>
              <a:rPr sz="2118" spc="-18" dirty="0">
                <a:latin typeface="Times New Roman"/>
                <a:cs typeface="Times New Roman"/>
              </a:rPr>
              <a:t>Step-</a:t>
            </a:r>
            <a:r>
              <a:rPr sz="2118" dirty="0">
                <a:latin typeface="Times New Roman"/>
                <a:cs typeface="Times New Roman"/>
              </a:rPr>
              <a:t>3:</a:t>
            </a:r>
            <a:r>
              <a:rPr sz="2118" spc="95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Take</a:t>
            </a:r>
            <a:r>
              <a:rPr sz="2118" spc="131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the</a:t>
            </a:r>
            <a:r>
              <a:rPr sz="2118" spc="134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K</a:t>
            </a:r>
            <a:r>
              <a:rPr sz="2118" spc="134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nearest</a:t>
            </a:r>
            <a:r>
              <a:rPr sz="2118" spc="131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neighbors</a:t>
            </a:r>
            <a:r>
              <a:rPr sz="2118" spc="134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as</a:t>
            </a:r>
            <a:r>
              <a:rPr sz="2118" spc="138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per</a:t>
            </a:r>
            <a:r>
              <a:rPr sz="2118" spc="134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the</a:t>
            </a:r>
            <a:r>
              <a:rPr sz="2118" spc="131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calculated</a:t>
            </a:r>
            <a:r>
              <a:rPr sz="2118" spc="138" dirty="0">
                <a:latin typeface="Times New Roman"/>
                <a:cs typeface="Times New Roman"/>
              </a:rPr>
              <a:t> </a:t>
            </a:r>
            <a:r>
              <a:rPr sz="2118" spc="-7" dirty="0">
                <a:latin typeface="Times New Roman"/>
                <a:cs typeface="Times New Roman"/>
              </a:rPr>
              <a:t>Euclidean distance.</a:t>
            </a:r>
            <a:endParaRPr sz="2118" dirty="0">
              <a:latin typeface="Times New Roman"/>
              <a:cs typeface="Times New Roman"/>
            </a:endParaRPr>
          </a:p>
          <a:p>
            <a:pPr marL="250570" marR="14792" indent="-229054">
              <a:spcBef>
                <a:spcPts val="339"/>
              </a:spcBef>
              <a:buChar char="•"/>
              <a:tabLst>
                <a:tab pos="250570" algn="l"/>
              </a:tabLst>
            </a:pPr>
            <a:r>
              <a:rPr sz="2118" spc="-18" dirty="0">
                <a:latin typeface="Times New Roman"/>
                <a:cs typeface="Times New Roman"/>
              </a:rPr>
              <a:t>Step-</a:t>
            </a:r>
            <a:r>
              <a:rPr sz="2118" dirty="0">
                <a:latin typeface="Times New Roman"/>
                <a:cs typeface="Times New Roman"/>
              </a:rPr>
              <a:t>4:</a:t>
            </a:r>
            <a:r>
              <a:rPr sz="2118" spc="-80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Among</a:t>
            </a:r>
            <a:r>
              <a:rPr sz="2118" spc="32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these</a:t>
            </a:r>
            <a:r>
              <a:rPr sz="2118" spc="28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k</a:t>
            </a:r>
            <a:r>
              <a:rPr sz="2118" spc="32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neighbors,</a:t>
            </a:r>
            <a:r>
              <a:rPr sz="2118" spc="32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count</a:t>
            </a:r>
            <a:r>
              <a:rPr sz="2118" spc="28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the</a:t>
            </a:r>
            <a:r>
              <a:rPr sz="2118" spc="32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number</a:t>
            </a:r>
            <a:r>
              <a:rPr sz="2118" spc="28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of</a:t>
            </a:r>
            <a:r>
              <a:rPr sz="2118" spc="32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the</a:t>
            </a:r>
            <a:r>
              <a:rPr sz="2118" spc="32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data</a:t>
            </a:r>
            <a:r>
              <a:rPr sz="2118" spc="28" dirty="0">
                <a:latin typeface="Times New Roman"/>
                <a:cs typeface="Times New Roman"/>
              </a:rPr>
              <a:t> </a:t>
            </a:r>
            <a:r>
              <a:rPr sz="2118" spc="-7" dirty="0">
                <a:latin typeface="Times New Roman"/>
                <a:cs typeface="Times New Roman"/>
              </a:rPr>
              <a:t>points </a:t>
            </a:r>
            <a:r>
              <a:rPr sz="2118" dirty="0">
                <a:latin typeface="Times New Roman"/>
                <a:cs typeface="Times New Roman"/>
              </a:rPr>
              <a:t>in</a:t>
            </a:r>
            <a:r>
              <a:rPr sz="2118" spc="-28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each</a:t>
            </a:r>
            <a:r>
              <a:rPr sz="2118" spc="-28" dirty="0">
                <a:latin typeface="Times New Roman"/>
                <a:cs typeface="Times New Roman"/>
              </a:rPr>
              <a:t> </a:t>
            </a:r>
            <a:r>
              <a:rPr sz="2118" spc="-7" dirty="0">
                <a:latin typeface="Times New Roman"/>
                <a:cs typeface="Times New Roman"/>
              </a:rPr>
              <a:t>category.</a:t>
            </a:r>
            <a:endParaRPr sz="2118" dirty="0">
              <a:latin typeface="Times New Roman"/>
              <a:cs typeface="Times New Roman"/>
            </a:endParaRPr>
          </a:p>
          <a:p>
            <a:pPr marL="250570" marR="15240" indent="-229054">
              <a:spcBef>
                <a:spcPts val="339"/>
              </a:spcBef>
              <a:buChar char="•"/>
              <a:tabLst>
                <a:tab pos="250570" algn="l"/>
                <a:tab pos="1138098" algn="l"/>
                <a:tab pos="2012627" algn="l"/>
                <a:tab pos="2467149" algn="l"/>
                <a:tab pos="3042249" algn="l"/>
                <a:tab pos="3616005" algn="l"/>
                <a:tab pos="4400436" algn="l"/>
                <a:tab pos="4736621" algn="l"/>
                <a:tab pos="5265552" algn="l"/>
                <a:tab pos="6318483" algn="l"/>
                <a:tab pos="6759109" algn="l"/>
                <a:tab pos="7543092" algn="l"/>
              </a:tabLst>
            </a:pPr>
            <a:r>
              <a:rPr sz="2118" spc="-18" dirty="0">
                <a:latin typeface="Times New Roman"/>
                <a:cs typeface="Times New Roman"/>
              </a:rPr>
              <a:t>Step-5:</a:t>
            </a:r>
            <a:r>
              <a:rPr sz="2118" dirty="0">
                <a:latin typeface="Times New Roman"/>
                <a:cs typeface="Times New Roman"/>
              </a:rPr>
              <a:t>	</a:t>
            </a:r>
            <a:r>
              <a:rPr sz="2118" spc="-7" dirty="0">
                <a:latin typeface="Times New Roman"/>
                <a:cs typeface="Times New Roman"/>
              </a:rPr>
              <a:t>Assign</a:t>
            </a:r>
            <a:r>
              <a:rPr sz="2118" dirty="0">
                <a:latin typeface="Times New Roman"/>
                <a:cs typeface="Times New Roman"/>
              </a:rPr>
              <a:t>	</a:t>
            </a:r>
            <a:r>
              <a:rPr sz="2118" spc="-18" dirty="0">
                <a:latin typeface="Times New Roman"/>
                <a:cs typeface="Times New Roman"/>
              </a:rPr>
              <a:t>the</a:t>
            </a:r>
            <a:r>
              <a:rPr sz="2118" dirty="0">
                <a:latin typeface="Times New Roman"/>
                <a:cs typeface="Times New Roman"/>
              </a:rPr>
              <a:t>	</a:t>
            </a:r>
            <a:r>
              <a:rPr sz="2118" spc="-18" dirty="0">
                <a:latin typeface="Times New Roman"/>
                <a:cs typeface="Times New Roman"/>
              </a:rPr>
              <a:t>new</a:t>
            </a:r>
            <a:r>
              <a:rPr sz="2118" dirty="0">
                <a:latin typeface="Times New Roman"/>
                <a:cs typeface="Times New Roman"/>
              </a:rPr>
              <a:t>	</a:t>
            </a:r>
            <a:r>
              <a:rPr sz="2118" spc="-14" dirty="0">
                <a:latin typeface="Times New Roman"/>
                <a:cs typeface="Times New Roman"/>
              </a:rPr>
              <a:t>data</a:t>
            </a:r>
            <a:r>
              <a:rPr sz="2118" dirty="0">
                <a:latin typeface="Times New Roman"/>
                <a:cs typeface="Times New Roman"/>
              </a:rPr>
              <a:t>	</a:t>
            </a:r>
            <a:r>
              <a:rPr sz="2118" spc="-7" dirty="0">
                <a:latin typeface="Times New Roman"/>
                <a:cs typeface="Times New Roman"/>
              </a:rPr>
              <a:t>points</a:t>
            </a:r>
            <a:r>
              <a:rPr sz="2118" dirty="0">
                <a:latin typeface="Times New Roman"/>
                <a:cs typeface="Times New Roman"/>
              </a:rPr>
              <a:t>	</a:t>
            </a:r>
            <a:r>
              <a:rPr sz="2118" spc="-18" dirty="0">
                <a:latin typeface="Times New Roman"/>
                <a:cs typeface="Times New Roman"/>
              </a:rPr>
              <a:t>to</a:t>
            </a:r>
            <a:r>
              <a:rPr sz="2118" dirty="0">
                <a:latin typeface="Times New Roman"/>
                <a:cs typeface="Times New Roman"/>
              </a:rPr>
              <a:t>	</a:t>
            </a:r>
            <a:r>
              <a:rPr sz="2118" spc="-14" dirty="0">
                <a:latin typeface="Times New Roman"/>
                <a:cs typeface="Times New Roman"/>
              </a:rPr>
              <a:t>that</a:t>
            </a:r>
            <a:r>
              <a:rPr sz="2118" dirty="0">
                <a:latin typeface="Times New Roman"/>
                <a:cs typeface="Times New Roman"/>
              </a:rPr>
              <a:t>	</a:t>
            </a:r>
            <a:r>
              <a:rPr sz="2118" spc="-7" dirty="0">
                <a:latin typeface="Times New Roman"/>
                <a:cs typeface="Times New Roman"/>
              </a:rPr>
              <a:t>category</a:t>
            </a:r>
            <a:r>
              <a:rPr sz="2118" dirty="0">
                <a:latin typeface="Times New Roman"/>
                <a:cs typeface="Times New Roman"/>
              </a:rPr>
              <a:t>	</a:t>
            </a:r>
            <a:r>
              <a:rPr sz="2118" spc="-18" dirty="0">
                <a:latin typeface="Times New Roman"/>
                <a:cs typeface="Times New Roman"/>
              </a:rPr>
              <a:t>for</a:t>
            </a:r>
            <a:r>
              <a:rPr sz="2118" dirty="0">
                <a:latin typeface="Times New Roman"/>
                <a:cs typeface="Times New Roman"/>
              </a:rPr>
              <a:t>	</a:t>
            </a:r>
            <a:r>
              <a:rPr sz="2118" spc="-7" dirty="0">
                <a:latin typeface="Times New Roman"/>
                <a:cs typeface="Times New Roman"/>
              </a:rPr>
              <a:t>which</a:t>
            </a:r>
            <a:r>
              <a:rPr sz="2118" dirty="0">
                <a:latin typeface="Times New Roman"/>
                <a:cs typeface="Times New Roman"/>
              </a:rPr>
              <a:t>	</a:t>
            </a:r>
            <a:r>
              <a:rPr sz="2118" spc="-18" dirty="0">
                <a:latin typeface="Times New Roman"/>
                <a:cs typeface="Times New Roman"/>
              </a:rPr>
              <a:t>the </a:t>
            </a:r>
            <a:r>
              <a:rPr sz="2118" dirty="0">
                <a:latin typeface="Times New Roman"/>
                <a:cs typeface="Times New Roman"/>
              </a:rPr>
              <a:t>number</a:t>
            </a:r>
            <a:r>
              <a:rPr sz="2118" spc="-42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of</a:t>
            </a:r>
            <a:r>
              <a:rPr sz="2118" spc="-39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the</a:t>
            </a:r>
            <a:r>
              <a:rPr sz="2118" spc="-42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neighbor</a:t>
            </a:r>
            <a:r>
              <a:rPr sz="2118" spc="-39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is</a:t>
            </a:r>
            <a:r>
              <a:rPr sz="2118" spc="-42" dirty="0">
                <a:latin typeface="Times New Roman"/>
                <a:cs typeface="Times New Roman"/>
              </a:rPr>
              <a:t> </a:t>
            </a:r>
            <a:r>
              <a:rPr sz="2118" spc="-7" dirty="0">
                <a:latin typeface="Times New Roman"/>
                <a:cs typeface="Times New Roman"/>
              </a:rPr>
              <a:t>maximum.</a:t>
            </a:r>
            <a:endParaRPr sz="2118" dirty="0">
              <a:latin typeface="Times New Roman"/>
              <a:cs typeface="Times New Roman"/>
            </a:endParaRPr>
          </a:p>
          <a:p>
            <a:pPr marL="250570" indent="-228606">
              <a:spcBef>
                <a:spcPts val="339"/>
              </a:spcBef>
              <a:buChar char="•"/>
              <a:tabLst>
                <a:tab pos="250570" algn="l"/>
              </a:tabLst>
            </a:pPr>
            <a:r>
              <a:rPr sz="2118" spc="-18" dirty="0">
                <a:latin typeface="Times New Roman"/>
                <a:cs typeface="Times New Roman"/>
              </a:rPr>
              <a:t>Step-</a:t>
            </a:r>
            <a:r>
              <a:rPr sz="2118" dirty="0">
                <a:latin typeface="Times New Roman"/>
                <a:cs typeface="Times New Roman"/>
              </a:rPr>
              <a:t>6:</a:t>
            </a:r>
            <a:r>
              <a:rPr sz="2118" spc="-21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Our</a:t>
            </a:r>
            <a:r>
              <a:rPr sz="2118" spc="-18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model</a:t>
            </a:r>
            <a:r>
              <a:rPr sz="2118" spc="-18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is</a:t>
            </a:r>
            <a:r>
              <a:rPr sz="2118" spc="-21" dirty="0">
                <a:latin typeface="Times New Roman"/>
                <a:cs typeface="Times New Roman"/>
              </a:rPr>
              <a:t> </a:t>
            </a:r>
            <a:r>
              <a:rPr sz="2118" spc="-7" dirty="0">
                <a:latin typeface="Times New Roman"/>
                <a:cs typeface="Times New Roman"/>
              </a:rPr>
              <a:t>ready.</a:t>
            </a:r>
            <a:endParaRPr sz="2118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5285624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r="33941"/>
          <a:stretch/>
        </p:blipFill>
        <p:spPr>
          <a:xfrm>
            <a:off x="1129553" y="685800"/>
            <a:ext cx="5042647" cy="500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10049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769089" y="2519512"/>
          <a:ext cx="5901017" cy="19277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5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38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46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72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3039">
                <a:tc>
                  <a:txBody>
                    <a:bodyPr/>
                    <a:lstStyle/>
                    <a:p>
                      <a:pPr marR="320675" algn="ctr">
                        <a:lnSpc>
                          <a:spcPts val="1989"/>
                        </a:lnSpc>
                      </a:pPr>
                      <a:r>
                        <a:rPr sz="1300" spc="-10" dirty="0">
                          <a:latin typeface="Arial"/>
                          <a:cs typeface="Arial"/>
                        </a:rPr>
                        <a:t>Points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61925" algn="ctr">
                        <a:lnSpc>
                          <a:spcPts val="1989"/>
                        </a:lnSpc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X1</a:t>
                      </a:r>
                      <a:r>
                        <a:rPr sz="13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dirty="0">
                          <a:latin typeface="Arial"/>
                          <a:cs typeface="Arial"/>
                        </a:rPr>
                        <a:t>(Acid</a:t>
                      </a:r>
                      <a:r>
                        <a:rPr sz="13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dirty="0">
                          <a:latin typeface="Arial"/>
                          <a:cs typeface="Arial"/>
                        </a:rPr>
                        <a:t>Durability</a:t>
                      </a:r>
                      <a:r>
                        <a:rPr sz="13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-50" dirty="0">
                          <a:latin typeface="Arial"/>
                          <a:cs typeface="Arial"/>
                        </a:rPr>
                        <a:t>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450" algn="ctr">
                        <a:lnSpc>
                          <a:spcPts val="1989"/>
                        </a:lnSpc>
                      </a:pPr>
                      <a:r>
                        <a:rPr sz="1300" spc="-10" dirty="0">
                          <a:latin typeface="Arial"/>
                          <a:cs typeface="Arial"/>
                        </a:rPr>
                        <a:t>X2(strength)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2755" algn="ctr">
                        <a:lnSpc>
                          <a:spcPts val="1989"/>
                        </a:lnSpc>
                      </a:pPr>
                      <a:r>
                        <a:rPr sz="1300" spc="-10" dirty="0">
                          <a:latin typeface="Arial"/>
                          <a:cs typeface="Arial"/>
                        </a:rPr>
                        <a:t>Y=Classification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341">
                <a:tc>
                  <a:txBody>
                    <a:bodyPr/>
                    <a:lstStyle/>
                    <a:p>
                      <a:pPr marR="320675" algn="ctr">
                        <a:lnSpc>
                          <a:spcPct val="100000"/>
                        </a:lnSpc>
                        <a:spcBef>
                          <a:spcPts val="1535"/>
                        </a:spcBef>
                      </a:pPr>
                      <a:r>
                        <a:rPr sz="1300" spc="-25" dirty="0">
                          <a:latin typeface="Arial"/>
                          <a:cs typeface="Arial"/>
                        </a:rPr>
                        <a:t>P1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7608" marB="0"/>
                </a:tc>
                <a:tc>
                  <a:txBody>
                    <a:bodyPr/>
                    <a:lstStyle/>
                    <a:p>
                      <a:pPr marR="161290" algn="ctr">
                        <a:lnSpc>
                          <a:spcPct val="100000"/>
                        </a:lnSpc>
                        <a:spcBef>
                          <a:spcPts val="1535"/>
                        </a:spcBef>
                      </a:pPr>
                      <a:r>
                        <a:rPr sz="1300" spc="-50" dirty="0">
                          <a:latin typeface="Arial"/>
                          <a:cs typeface="Arial"/>
                        </a:rPr>
                        <a:t>7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7608" marB="0"/>
                </a:tc>
                <a:tc>
                  <a:txBody>
                    <a:bodyPr/>
                    <a:lstStyle/>
                    <a:p>
                      <a:pPr marL="44450" algn="ctr">
                        <a:lnSpc>
                          <a:spcPct val="100000"/>
                        </a:lnSpc>
                        <a:spcBef>
                          <a:spcPts val="1535"/>
                        </a:spcBef>
                      </a:pPr>
                      <a:r>
                        <a:rPr sz="1300" spc="-50" dirty="0">
                          <a:latin typeface="Arial"/>
                          <a:cs typeface="Arial"/>
                        </a:rPr>
                        <a:t>7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7608" marB="0"/>
                </a:tc>
                <a:tc>
                  <a:txBody>
                    <a:bodyPr/>
                    <a:lstStyle/>
                    <a:p>
                      <a:pPr marL="453390" algn="ctr">
                        <a:lnSpc>
                          <a:spcPct val="100000"/>
                        </a:lnSpc>
                        <a:spcBef>
                          <a:spcPts val="1535"/>
                        </a:spcBef>
                      </a:pPr>
                      <a:r>
                        <a:rPr sz="1300" spc="-25" dirty="0">
                          <a:latin typeface="Arial"/>
                          <a:cs typeface="Arial"/>
                        </a:rPr>
                        <a:t>BAD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7608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795">
                <a:tc>
                  <a:txBody>
                    <a:bodyPr/>
                    <a:lstStyle/>
                    <a:p>
                      <a:pPr marR="320675"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300" spc="-25" dirty="0">
                          <a:latin typeface="Arial"/>
                          <a:cs typeface="Arial"/>
                        </a:rPr>
                        <a:t>P2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3062" marB="0"/>
                </a:tc>
                <a:tc>
                  <a:txBody>
                    <a:bodyPr/>
                    <a:lstStyle/>
                    <a:p>
                      <a:pPr marR="161290"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300" spc="-50" dirty="0">
                          <a:latin typeface="Arial"/>
                          <a:cs typeface="Arial"/>
                        </a:rPr>
                        <a:t>7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3062" marB="0"/>
                </a:tc>
                <a:tc>
                  <a:txBody>
                    <a:bodyPr/>
                    <a:lstStyle/>
                    <a:p>
                      <a:pPr marL="44450"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300" spc="-50" dirty="0">
                          <a:latin typeface="Arial"/>
                          <a:cs typeface="Arial"/>
                        </a:rPr>
                        <a:t>4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3062" marB="0"/>
                </a:tc>
                <a:tc>
                  <a:txBody>
                    <a:bodyPr/>
                    <a:lstStyle/>
                    <a:p>
                      <a:pPr marL="453390"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300" spc="-25" dirty="0">
                          <a:latin typeface="Arial"/>
                          <a:cs typeface="Arial"/>
                        </a:rPr>
                        <a:t>BAD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3062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795">
                <a:tc>
                  <a:txBody>
                    <a:bodyPr/>
                    <a:lstStyle/>
                    <a:p>
                      <a:pPr marR="320675"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300" spc="-25" dirty="0">
                          <a:latin typeface="Arial"/>
                          <a:cs typeface="Arial"/>
                        </a:rPr>
                        <a:t>P3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3062" marB="0"/>
                </a:tc>
                <a:tc>
                  <a:txBody>
                    <a:bodyPr/>
                    <a:lstStyle/>
                    <a:p>
                      <a:pPr marR="161290"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300" spc="-50" dirty="0">
                          <a:latin typeface="Arial"/>
                          <a:cs typeface="Arial"/>
                        </a:rPr>
                        <a:t>3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3062" marB="0"/>
                </a:tc>
                <a:tc>
                  <a:txBody>
                    <a:bodyPr/>
                    <a:lstStyle/>
                    <a:p>
                      <a:pPr marL="44450"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300" spc="-50" dirty="0">
                          <a:latin typeface="Arial"/>
                          <a:cs typeface="Arial"/>
                        </a:rPr>
                        <a:t>4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3062" marB="0"/>
                </a:tc>
                <a:tc>
                  <a:txBody>
                    <a:bodyPr/>
                    <a:lstStyle/>
                    <a:p>
                      <a:pPr marL="453390"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300" spc="-20" dirty="0">
                          <a:latin typeface="Arial"/>
                          <a:cs typeface="Arial"/>
                        </a:rPr>
                        <a:t>GOOD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3062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8493">
                <a:tc>
                  <a:txBody>
                    <a:bodyPr/>
                    <a:lstStyle/>
                    <a:p>
                      <a:pPr marR="320675" algn="ctr">
                        <a:lnSpc>
                          <a:spcPts val="2080"/>
                        </a:lnSpc>
                        <a:spcBef>
                          <a:spcPts val="815"/>
                        </a:spcBef>
                      </a:pPr>
                      <a:r>
                        <a:rPr sz="1300" spc="-25" dirty="0">
                          <a:latin typeface="Arial"/>
                          <a:cs typeface="Arial"/>
                        </a:rPr>
                        <a:t>P4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3062" marB="0"/>
                </a:tc>
                <a:tc>
                  <a:txBody>
                    <a:bodyPr/>
                    <a:lstStyle/>
                    <a:p>
                      <a:pPr marR="161290" algn="ctr">
                        <a:lnSpc>
                          <a:spcPts val="2080"/>
                        </a:lnSpc>
                        <a:spcBef>
                          <a:spcPts val="815"/>
                        </a:spcBef>
                      </a:pPr>
                      <a:r>
                        <a:rPr sz="1300" spc="-50" dirty="0">
                          <a:latin typeface="Arial"/>
                          <a:cs typeface="Arial"/>
                        </a:rPr>
                        <a:t>1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3062" marB="0"/>
                </a:tc>
                <a:tc>
                  <a:txBody>
                    <a:bodyPr/>
                    <a:lstStyle/>
                    <a:p>
                      <a:pPr marL="44450" algn="ctr">
                        <a:lnSpc>
                          <a:spcPts val="2080"/>
                        </a:lnSpc>
                        <a:spcBef>
                          <a:spcPts val="815"/>
                        </a:spcBef>
                      </a:pPr>
                      <a:r>
                        <a:rPr sz="1300" spc="-50" dirty="0">
                          <a:latin typeface="Arial"/>
                          <a:cs typeface="Arial"/>
                        </a:rPr>
                        <a:t>4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3062" marB="0"/>
                </a:tc>
                <a:tc>
                  <a:txBody>
                    <a:bodyPr/>
                    <a:lstStyle/>
                    <a:p>
                      <a:pPr marL="453390" algn="ctr">
                        <a:lnSpc>
                          <a:spcPts val="2080"/>
                        </a:lnSpc>
                        <a:spcBef>
                          <a:spcPts val="815"/>
                        </a:spcBef>
                      </a:pPr>
                      <a:r>
                        <a:rPr sz="1300" spc="-20" dirty="0">
                          <a:latin typeface="Arial"/>
                          <a:cs typeface="Arial"/>
                        </a:rPr>
                        <a:t>GOOD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73062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5845" y="1332213"/>
            <a:ext cx="7655859" cy="530477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 marR="3586">
              <a:spcBef>
                <a:spcPts val="71"/>
              </a:spcBef>
            </a:pPr>
            <a:r>
              <a:rPr sz="1694" dirty="0"/>
              <a:t>Consider</a:t>
            </a:r>
            <a:r>
              <a:rPr sz="1694" spc="-46" dirty="0"/>
              <a:t> </a:t>
            </a:r>
            <a:r>
              <a:rPr sz="1694" dirty="0"/>
              <a:t>the</a:t>
            </a:r>
            <a:r>
              <a:rPr sz="1694" spc="-42" dirty="0"/>
              <a:t> </a:t>
            </a:r>
            <a:r>
              <a:rPr sz="1694" dirty="0"/>
              <a:t>following</a:t>
            </a:r>
            <a:r>
              <a:rPr sz="1694" spc="-46" dirty="0"/>
              <a:t> </a:t>
            </a:r>
            <a:r>
              <a:rPr sz="1694" dirty="0"/>
              <a:t>data</a:t>
            </a:r>
            <a:r>
              <a:rPr sz="1694" spc="-42" dirty="0"/>
              <a:t> </a:t>
            </a:r>
            <a:r>
              <a:rPr sz="1694" dirty="0"/>
              <a:t>set</a:t>
            </a:r>
            <a:r>
              <a:rPr sz="1694" spc="-46" dirty="0"/>
              <a:t> </a:t>
            </a:r>
            <a:r>
              <a:rPr sz="1694" dirty="0"/>
              <a:t>of</a:t>
            </a:r>
            <a:r>
              <a:rPr sz="1694" spc="-42" dirty="0"/>
              <a:t> </a:t>
            </a:r>
            <a:r>
              <a:rPr sz="1694" dirty="0"/>
              <a:t>a</a:t>
            </a:r>
            <a:r>
              <a:rPr sz="1694" spc="-46" dirty="0"/>
              <a:t> </a:t>
            </a:r>
            <a:r>
              <a:rPr sz="1694" dirty="0"/>
              <a:t>pharmaceutical</a:t>
            </a:r>
            <a:r>
              <a:rPr sz="1694" spc="-42" dirty="0"/>
              <a:t> </a:t>
            </a:r>
            <a:r>
              <a:rPr sz="1694" dirty="0"/>
              <a:t>company</a:t>
            </a:r>
            <a:r>
              <a:rPr sz="1694" spc="-46" dirty="0"/>
              <a:t> </a:t>
            </a:r>
            <a:r>
              <a:rPr sz="1694" dirty="0"/>
              <a:t>with</a:t>
            </a:r>
            <a:r>
              <a:rPr sz="1694" spc="-42" dirty="0"/>
              <a:t> </a:t>
            </a:r>
            <a:r>
              <a:rPr sz="1694" dirty="0"/>
              <a:t>assigned</a:t>
            </a:r>
            <a:r>
              <a:rPr sz="1694" spc="-46" dirty="0"/>
              <a:t> </a:t>
            </a:r>
            <a:r>
              <a:rPr sz="1694" dirty="0"/>
              <a:t>class</a:t>
            </a:r>
            <a:r>
              <a:rPr sz="1694" spc="-42" dirty="0"/>
              <a:t> </a:t>
            </a:r>
            <a:r>
              <a:rPr sz="1694" spc="-7" dirty="0"/>
              <a:t>labels, </a:t>
            </a:r>
            <a:r>
              <a:rPr sz="1694" dirty="0"/>
              <a:t>using</a:t>
            </a:r>
            <a:r>
              <a:rPr sz="1694" spc="-28" dirty="0"/>
              <a:t> </a:t>
            </a:r>
            <a:r>
              <a:rPr sz="1694" dirty="0"/>
              <a:t>K</a:t>
            </a:r>
            <a:r>
              <a:rPr sz="1694" spc="-28" dirty="0"/>
              <a:t> </a:t>
            </a:r>
            <a:r>
              <a:rPr sz="1694" spc="-7" dirty="0"/>
              <a:t>nearest</a:t>
            </a:r>
            <a:r>
              <a:rPr sz="1694" spc="-28" dirty="0"/>
              <a:t> </a:t>
            </a:r>
            <a:r>
              <a:rPr sz="1694" spc="-7" dirty="0"/>
              <a:t>neighbour</a:t>
            </a:r>
            <a:r>
              <a:rPr sz="1694" spc="-28" dirty="0"/>
              <a:t> </a:t>
            </a:r>
            <a:r>
              <a:rPr sz="1694" dirty="0"/>
              <a:t>method</a:t>
            </a:r>
            <a:r>
              <a:rPr sz="1694" spc="-28" dirty="0"/>
              <a:t> </a:t>
            </a:r>
            <a:r>
              <a:rPr sz="1694" dirty="0"/>
              <a:t>classify</a:t>
            </a:r>
            <a:r>
              <a:rPr sz="1694" spc="-28" dirty="0"/>
              <a:t> </a:t>
            </a:r>
            <a:r>
              <a:rPr sz="1694" dirty="0"/>
              <a:t>a</a:t>
            </a:r>
            <a:r>
              <a:rPr sz="1694" spc="-28" dirty="0"/>
              <a:t> </a:t>
            </a:r>
            <a:r>
              <a:rPr sz="1694" dirty="0"/>
              <a:t>new</a:t>
            </a:r>
            <a:r>
              <a:rPr sz="1694" spc="-28" dirty="0"/>
              <a:t> </a:t>
            </a:r>
            <a:r>
              <a:rPr sz="1694" dirty="0"/>
              <a:t>unknown</a:t>
            </a:r>
            <a:r>
              <a:rPr sz="1694" spc="-28" dirty="0"/>
              <a:t> </a:t>
            </a:r>
            <a:r>
              <a:rPr sz="1694" dirty="0"/>
              <a:t>sample</a:t>
            </a:r>
            <a:r>
              <a:rPr sz="1694" spc="-28" dirty="0"/>
              <a:t> </a:t>
            </a:r>
            <a:r>
              <a:rPr sz="1694" dirty="0"/>
              <a:t>using</a:t>
            </a:r>
            <a:r>
              <a:rPr sz="1694" spc="-28" dirty="0"/>
              <a:t> </a:t>
            </a:r>
            <a:r>
              <a:rPr sz="1694" dirty="0"/>
              <a:t>k</a:t>
            </a:r>
            <a:r>
              <a:rPr sz="1694" spc="-28" dirty="0"/>
              <a:t> </a:t>
            </a:r>
            <a:r>
              <a:rPr sz="1694" dirty="0"/>
              <a:t>=3</a:t>
            </a:r>
            <a:r>
              <a:rPr sz="1694" spc="-28" dirty="0"/>
              <a:t> </a:t>
            </a:r>
            <a:r>
              <a:rPr sz="1694" dirty="0"/>
              <a:t>and</a:t>
            </a:r>
            <a:r>
              <a:rPr sz="1694" spc="-28" dirty="0"/>
              <a:t> </a:t>
            </a:r>
            <a:r>
              <a:rPr sz="1694" dirty="0"/>
              <a:t>k</a:t>
            </a:r>
            <a:r>
              <a:rPr sz="1694" spc="-28" dirty="0"/>
              <a:t> </a:t>
            </a:r>
            <a:r>
              <a:rPr sz="1694" dirty="0"/>
              <a:t>=</a:t>
            </a:r>
            <a:r>
              <a:rPr sz="1694" spc="-28" dirty="0"/>
              <a:t> </a:t>
            </a:r>
            <a:r>
              <a:rPr sz="1694" spc="-18" dirty="0"/>
              <a:t>2.</a:t>
            </a:r>
            <a:endParaRPr sz="1694"/>
          </a:p>
        </p:txBody>
      </p:sp>
    </p:spTree>
    <p:extLst>
      <p:ext uri="{BB962C8B-B14F-4D97-AF65-F5344CB8AC3E}">
        <p14:creationId xmlns:p14="http://schemas.microsoft.com/office/powerpoint/2010/main" val="221328986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136975"/>
              </p:ext>
            </p:extLst>
          </p:nvPr>
        </p:nvGraphicFramePr>
        <p:xfrm>
          <a:off x="825933" y="1143000"/>
          <a:ext cx="7175066" cy="1922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5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19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34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3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4085"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3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Points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T="2017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1238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3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X1(Acid</a:t>
                      </a:r>
                      <a:r>
                        <a:rPr sz="1300" b="1" spc="-3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3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Durability)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T="2017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R="1193165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3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X2(Strength)</a:t>
                      </a:r>
                      <a:endParaRPr sz="1300" dirty="0">
                        <a:latin typeface="Carlito"/>
                        <a:cs typeface="Carlito"/>
                      </a:endParaRPr>
                    </a:p>
                  </a:txBody>
                  <a:tcPr marL="0" marR="0" marT="2017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3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Y(Classification)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T="2017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738">
                <a:tc>
                  <a:txBody>
                    <a:bodyPr/>
                    <a:lstStyle/>
                    <a:p>
                      <a:pPr marR="662940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300" spc="-25" dirty="0">
                          <a:latin typeface="Carlito"/>
                          <a:cs typeface="Carlito"/>
                        </a:rPr>
                        <a:t>P1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T="2734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300" spc="-50" dirty="0">
                          <a:latin typeface="Carlito"/>
                          <a:cs typeface="Carlito"/>
                        </a:rPr>
                        <a:t>7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T="2734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6"/>
                    </a:solidFill>
                  </a:tcPr>
                </a:tc>
                <a:tc>
                  <a:txBody>
                    <a:bodyPr/>
                    <a:lstStyle/>
                    <a:p>
                      <a:pPr marR="119443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300" spc="-50" dirty="0">
                          <a:latin typeface="Carlito"/>
                          <a:cs typeface="Carlito"/>
                        </a:rPr>
                        <a:t>7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T="2734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300" spc="-25" dirty="0">
                          <a:latin typeface="Carlito"/>
                          <a:cs typeface="Carlito"/>
                        </a:rPr>
                        <a:t>BAD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T="2734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738">
                <a:tc>
                  <a:txBody>
                    <a:bodyPr/>
                    <a:lstStyle/>
                    <a:p>
                      <a:pPr marR="662940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300" spc="-25" dirty="0">
                          <a:latin typeface="Carlito"/>
                          <a:cs typeface="Carlito"/>
                        </a:rPr>
                        <a:t>P2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T="2734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300" spc="-50" dirty="0">
                          <a:latin typeface="Carlito"/>
                          <a:cs typeface="Carlito"/>
                        </a:rPr>
                        <a:t>7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T="2734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marR="119443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300" spc="-50" dirty="0">
                          <a:latin typeface="Carlito"/>
                          <a:cs typeface="Carlito"/>
                        </a:rPr>
                        <a:t>4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T="2734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300" spc="-25" dirty="0">
                          <a:latin typeface="Carlito"/>
                          <a:cs typeface="Carlito"/>
                        </a:rPr>
                        <a:t>BAD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T="2734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738">
                <a:tc>
                  <a:txBody>
                    <a:bodyPr/>
                    <a:lstStyle/>
                    <a:p>
                      <a:pPr marR="662940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300" spc="-25" dirty="0">
                          <a:latin typeface="Carlito"/>
                          <a:cs typeface="Carlito"/>
                        </a:rPr>
                        <a:t>P3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T="2734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300" spc="-50" dirty="0">
                          <a:latin typeface="Carlito"/>
                          <a:cs typeface="Carlito"/>
                        </a:rPr>
                        <a:t>3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T="2734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6"/>
                    </a:solidFill>
                  </a:tcPr>
                </a:tc>
                <a:tc>
                  <a:txBody>
                    <a:bodyPr/>
                    <a:lstStyle/>
                    <a:p>
                      <a:pPr marR="119443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300" spc="-50" dirty="0">
                          <a:latin typeface="Carlito"/>
                          <a:cs typeface="Carlito"/>
                        </a:rPr>
                        <a:t>4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T="2734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300" spc="-20" dirty="0">
                          <a:latin typeface="Carlito"/>
                          <a:cs typeface="Carlito"/>
                        </a:rPr>
                        <a:t>GOOD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T="2734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1738">
                <a:tc>
                  <a:txBody>
                    <a:bodyPr/>
                    <a:lstStyle/>
                    <a:p>
                      <a:pPr marR="662940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300" spc="-25" dirty="0">
                          <a:latin typeface="Carlito"/>
                          <a:cs typeface="Carlito"/>
                        </a:rPr>
                        <a:t>P4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T="2734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300" spc="-50" dirty="0">
                          <a:latin typeface="Carlito"/>
                          <a:cs typeface="Carlito"/>
                        </a:rPr>
                        <a:t>1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T="2734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marR="119443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300" spc="-50" dirty="0">
                          <a:latin typeface="Carlito"/>
                          <a:cs typeface="Carlito"/>
                        </a:rPr>
                        <a:t>4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T="2734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300" spc="-20" dirty="0">
                          <a:latin typeface="Carlito"/>
                          <a:cs typeface="Carlito"/>
                        </a:rPr>
                        <a:t>GOOD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T="2734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738">
                <a:tc>
                  <a:txBody>
                    <a:bodyPr/>
                    <a:lstStyle/>
                    <a:p>
                      <a:pPr marR="662940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300" spc="-25" dirty="0">
                          <a:latin typeface="Carlito"/>
                          <a:cs typeface="Carlito"/>
                        </a:rPr>
                        <a:t>P5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T="2734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300" spc="-50" dirty="0">
                          <a:latin typeface="Carlito"/>
                          <a:cs typeface="Carlito"/>
                        </a:rPr>
                        <a:t>3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T="2734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6"/>
                    </a:solidFill>
                  </a:tcPr>
                </a:tc>
                <a:tc>
                  <a:txBody>
                    <a:bodyPr/>
                    <a:lstStyle/>
                    <a:p>
                      <a:pPr marR="119443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300" spc="-50" dirty="0">
                          <a:latin typeface="Carlito"/>
                          <a:cs typeface="Carlito"/>
                        </a:rPr>
                        <a:t>7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T="2734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300" spc="-50" dirty="0">
                          <a:latin typeface="Carlito"/>
                          <a:cs typeface="Carlito"/>
                        </a:rPr>
                        <a:t>?</a:t>
                      </a:r>
                      <a:endParaRPr sz="1300" dirty="0">
                        <a:latin typeface="Carlito"/>
                        <a:cs typeface="Carlito"/>
                      </a:endParaRPr>
                    </a:p>
                  </a:txBody>
                  <a:tcPr marL="0" marR="0" marT="2734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7512" y="3356168"/>
            <a:ext cx="5309087" cy="205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3654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3278" y="1978744"/>
            <a:ext cx="2371130" cy="724377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26447" marR="3586" indent="-17930">
              <a:lnSpc>
                <a:spcPct val="135200"/>
              </a:lnSpc>
              <a:spcBef>
                <a:spcPts val="71"/>
              </a:spcBef>
            </a:pPr>
            <a:r>
              <a:rPr b="1" spc="-18" dirty="0"/>
              <a:t>KNN</a:t>
            </a:r>
            <a:r>
              <a:rPr sz="1271" b="1" spc="-18" dirty="0"/>
              <a:t> </a:t>
            </a:r>
            <a:br>
              <a:rPr lang="en-US" sz="1271" b="1" spc="-18" dirty="0"/>
            </a:br>
            <a:r>
              <a:rPr spc="-18" dirty="0"/>
              <a:t>P2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99781" y="2979694"/>
            <a:ext cx="1176619" cy="1117048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 marR="3586">
              <a:spcBef>
                <a:spcPts val="71"/>
              </a:spcBef>
            </a:pPr>
            <a:r>
              <a:rPr spc="-7" dirty="0">
                <a:latin typeface="Arial"/>
                <a:cs typeface="Arial"/>
              </a:rPr>
              <a:t>Euclidean </a:t>
            </a:r>
            <a:r>
              <a:rPr dirty="0">
                <a:latin typeface="Arial"/>
                <a:cs typeface="Arial"/>
              </a:rPr>
              <a:t>Distance</a:t>
            </a:r>
            <a:r>
              <a:rPr spc="-28" dirty="0">
                <a:latin typeface="Arial"/>
                <a:cs typeface="Arial"/>
              </a:rPr>
              <a:t> </a:t>
            </a:r>
            <a:r>
              <a:rPr spc="-18" dirty="0">
                <a:latin typeface="Arial"/>
                <a:cs typeface="Arial"/>
              </a:rPr>
              <a:t>of </a:t>
            </a:r>
            <a:r>
              <a:rPr spc="-7" dirty="0">
                <a:latin typeface="Arial"/>
                <a:cs typeface="Arial"/>
              </a:rPr>
              <a:t>P5(3,7)</a:t>
            </a:r>
            <a:endParaRPr>
              <a:latin typeface="Arial"/>
              <a:cs typeface="Arial"/>
            </a:endParaRPr>
          </a:p>
          <a:p>
            <a:pPr marL="8965"/>
            <a:r>
              <a:rPr spc="-14" dirty="0">
                <a:latin typeface="Arial"/>
                <a:cs typeface="Arial"/>
              </a:rPr>
              <a:t>from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54229" y="2418503"/>
            <a:ext cx="636571" cy="286051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>
              <a:spcBef>
                <a:spcPts val="71"/>
              </a:spcBef>
            </a:pPr>
            <a:r>
              <a:rPr spc="-18" dirty="0">
                <a:latin typeface="Arial"/>
                <a:cs typeface="Arial"/>
              </a:rPr>
              <a:t>P1</a:t>
            </a:r>
            <a:endParaRPr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09165" y="2418503"/>
            <a:ext cx="358588" cy="286051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>
              <a:spcBef>
                <a:spcPts val="71"/>
              </a:spcBef>
            </a:pPr>
            <a:r>
              <a:rPr spc="-18" dirty="0">
                <a:latin typeface="Arial"/>
                <a:cs typeface="Arial"/>
              </a:rPr>
              <a:t>P3</a:t>
            </a:r>
            <a:endParaRPr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92504" y="2418503"/>
            <a:ext cx="636571" cy="286051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>
              <a:spcBef>
                <a:spcPts val="71"/>
              </a:spcBef>
            </a:pPr>
            <a:r>
              <a:rPr spc="-18" dirty="0">
                <a:latin typeface="Arial"/>
                <a:cs typeface="Arial"/>
              </a:rPr>
              <a:t>P4</a:t>
            </a:r>
            <a:endParaRPr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87018" y="2959979"/>
            <a:ext cx="824753" cy="286051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>
              <a:spcBef>
                <a:spcPts val="71"/>
              </a:spcBef>
            </a:pPr>
            <a:r>
              <a:rPr spc="-7" dirty="0">
                <a:latin typeface="Arial"/>
                <a:cs typeface="Arial"/>
              </a:rPr>
              <a:t>(7,7)</a:t>
            </a:r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04828" y="2959979"/>
            <a:ext cx="757572" cy="286051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>
              <a:spcBef>
                <a:spcPts val="71"/>
              </a:spcBef>
            </a:pPr>
            <a:r>
              <a:rPr spc="-7" dirty="0">
                <a:latin typeface="Arial"/>
                <a:cs typeface="Arial"/>
              </a:rPr>
              <a:t>(7,4)</a:t>
            </a:r>
            <a:endParaRPr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41955" y="2959979"/>
            <a:ext cx="663445" cy="286051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>
              <a:spcBef>
                <a:spcPts val="71"/>
              </a:spcBef>
            </a:pPr>
            <a:r>
              <a:rPr spc="-7" dirty="0">
                <a:latin typeface="Arial"/>
                <a:cs typeface="Arial"/>
              </a:rPr>
              <a:t>(3,4)</a:t>
            </a:r>
            <a:endParaRPr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25294" y="2959979"/>
            <a:ext cx="806937" cy="286051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>
              <a:spcBef>
                <a:spcPts val="71"/>
              </a:spcBef>
            </a:pPr>
            <a:r>
              <a:rPr spc="-7" dirty="0">
                <a:latin typeface="Arial"/>
                <a:cs typeface="Arial"/>
              </a:rPr>
              <a:t>(1,4)</a:t>
            </a:r>
            <a:endParaRPr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746810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49818" y="1289692"/>
          <a:ext cx="4370743" cy="40143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6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58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46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0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693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72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23189" marR="193040">
                        <a:lnSpc>
                          <a:spcPct val="100000"/>
                        </a:lnSpc>
                      </a:pPr>
                      <a:r>
                        <a:rPr sz="1300" spc="-10" dirty="0">
                          <a:latin typeface="Carlito"/>
                          <a:cs typeface="Carlito"/>
                        </a:rPr>
                        <a:t>Euclide </a:t>
                      </a:r>
                      <a:r>
                        <a:rPr sz="1300" spc="-25" dirty="0">
                          <a:latin typeface="Carlito"/>
                          <a:cs typeface="Carlito"/>
                        </a:rPr>
                        <a:t>an </a:t>
                      </a:r>
                      <a:r>
                        <a:rPr sz="1300" spc="-20" dirty="0">
                          <a:latin typeface="Carlito"/>
                          <a:cs typeface="Carlito"/>
                        </a:rPr>
                        <a:t>Distanc </a:t>
                      </a:r>
                      <a:r>
                        <a:rPr sz="1300" dirty="0">
                          <a:latin typeface="Carlito"/>
                          <a:cs typeface="Carlito"/>
                        </a:rPr>
                        <a:t>e</a:t>
                      </a:r>
                      <a:r>
                        <a:rPr sz="1300" spc="-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300" spc="-25" dirty="0">
                          <a:latin typeface="Carlito"/>
                          <a:cs typeface="Carlito"/>
                        </a:rPr>
                        <a:t>of </a:t>
                      </a:r>
                      <a:r>
                        <a:rPr sz="1300" spc="-10" dirty="0">
                          <a:latin typeface="Carlito"/>
                          <a:cs typeface="Carlito"/>
                        </a:rPr>
                        <a:t>P5(3,7)</a:t>
                      </a:r>
                      <a:endParaRPr sz="1300">
                        <a:latin typeface="Carlito"/>
                        <a:cs typeface="Carlito"/>
                      </a:endParaRPr>
                    </a:p>
                    <a:p>
                      <a:pPr marL="123189">
                        <a:lnSpc>
                          <a:spcPct val="100000"/>
                        </a:lnSpc>
                      </a:pPr>
                      <a:r>
                        <a:rPr sz="1300" spc="-20" dirty="0">
                          <a:latin typeface="Carlito"/>
                          <a:cs typeface="Carlito"/>
                        </a:rPr>
                        <a:t>from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300" spc="-25" dirty="0">
                          <a:latin typeface="Carlito"/>
                          <a:cs typeface="Carlito"/>
                        </a:rPr>
                        <a:t>P1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T="69028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954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300" spc="-25" dirty="0">
                          <a:latin typeface="Carlito"/>
                          <a:cs typeface="Carlito"/>
                        </a:rPr>
                        <a:t>P2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T="69028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300" spc="-25" dirty="0">
                          <a:latin typeface="Carlito"/>
                          <a:cs typeface="Carlito"/>
                        </a:rPr>
                        <a:t>P3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T="69028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954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300" spc="-25" dirty="0">
                          <a:latin typeface="Carlito"/>
                          <a:cs typeface="Carlito"/>
                        </a:rPr>
                        <a:t>P4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T="69028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956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300" spc="-10" dirty="0">
                          <a:latin typeface="Carlito"/>
                          <a:cs typeface="Carlito"/>
                        </a:rPr>
                        <a:t>(7,7)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954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300" spc="-10" dirty="0">
                          <a:latin typeface="Carlito"/>
                          <a:cs typeface="Carlito"/>
                        </a:rPr>
                        <a:t>(7,4)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300" spc="-10" dirty="0">
                          <a:latin typeface="Carlito"/>
                          <a:cs typeface="Carlito"/>
                        </a:rPr>
                        <a:t>(3,4)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954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300" spc="-10" dirty="0">
                          <a:latin typeface="Carlito"/>
                          <a:cs typeface="Carlito"/>
                        </a:rPr>
                        <a:t>(1,4)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147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39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142240">
                        <a:lnSpc>
                          <a:spcPct val="100000"/>
                        </a:lnSpc>
                      </a:pPr>
                      <a:r>
                        <a:rPr sz="2000" spc="-10" dirty="0">
                          <a:latin typeface="Carlito"/>
                          <a:cs typeface="Carlito"/>
                        </a:rPr>
                        <a:t>Class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T="8740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25" dirty="0">
                          <a:latin typeface="Carlito"/>
                          <a:cs typeface="Carlito"/>
                        </a:rPr>
                        <a:t>BAD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954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25" dirty="0">
                          <a:latin typeface="Carlito"/>
                          <a:cs typeface="Carlito"/>
                        </a:rPr>
                        <a:t>BAD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20" dirty="0">
                          <a:latin typeface="Carlito"/>
                          <a:cs typeface="Carlito"/>
                        </a:rPr>
                        <a:t>GOOD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954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20" dirty="0">
                          <a:latin typeface="Carlito"/>
                          <a:cs typeface="Carlito"/>
                        </a:rPr>
                        <a:t>GOOD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36872" y="1700806"/>
            <a:ext cx="4098486" cy="153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6764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00108" y="1389109"/>
          <a:ext cx="3405691" cy="40883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5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53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49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8846">
                <a:tc>
                  <a:txBody>
                    <a:bodyPr/>
                    <a:lstStyle/>
                    <a:p>
                      <a:pPr marL="20764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100" b="1" dirty="0">
                          <a:solidFill>
                            <a:srgbClr val="313131"/>
                          </a:solidFill>
                          <a:latin typeface="Arial"/>
                          <a:cs typeface="Arial"/>
                        </a:rPr>
                        <a:t>Height</a:t>
                      </a:r>
                      <a:r>
                        <a:rPr sz="1100" b="1" spc="-20" dirty="0">
                          <a:solidFill>
                            <a:srgbClr val="31313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solidFill>
                            <a:srgbClr val="313131"/>
                          </a:solidFill>
                          <a:latin typeface="Arial"/>
                          <a:cs typeface="Arial"/>
                        </a:rPr>
                        <a:t>(in</a:t>
                      </a:r>
                      <a:r>
                        <a:rPr sz="1100" b="1" spc="-10" dirty="0">
                          <a:solidFill>
                            <a:srgbClr val="31313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20" dirty="0">
                          <a:solidFill>
                            <a:srgbClr val="313131"/>
                          </a:solidFill>
                          <a:latin typeface="Arial"/>
                          <a:cs typeface="Arial"/>
                        </a:rPr>
                        <a:t>cms)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586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100" b="1" dirty="0">
                          <a:solidFill>
                            <a:srgbClr val="313131"/>
                          </a:solidFill>
                          <a:latin typeface="Arial"/>
                          <a:cs typeface="Arial"/>
                        </a:rPr>
                        <a:t>Weight</a:t>
                      </a:r>
                      <a:r>
                        <a:rPr sz="1100" b="1" spc="-25" dirty="0">
                          <a:solidFill>
                            <a:srgbClr val="31313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solidFill>
                            <a:srgbClr val="313131"/>
                          </a:solidFill>
                          <a:latin typeface="Arial"/>
                          <a:cs typeface="Arial"/>
                        </a:rPr>
                        <a:t>(in</a:t>
                      </a:r>
                      <a:r>
                        <a:rPr sz="1100" b="1" spc="-25" dirty="0">
                          <a:solidFill>
                            <a:srgbClr val="31313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20" dirty="0">
                          <a:solidFill>
                            <a:srgbClr val="313131"/>
                          </a:solidFill>
                          <a:latin typeface="Arial"/>
                          <a:cs typeface="Arial"/>
                        </a:rPr>
                        <a:t>kgs)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586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100" b="1" dirty="0">
                          <a:solidFill>
                            <a:srgbClr val="313131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100" b="1" spc="-5" dirty="0">
                          <a:solidFill>
                            <a:srgbClr val="31313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solidFill>
                            <a:srgbClr val="313131"/>
                          </a:solidFill>
                          <a:latin typeface="Arial"/>
                          <a:cs typeface="Arial"/>
                        </a:rPr>
                        <a:t>Shirt</a:t>
                      </a:r>
                      <a:r>
                        <a:rPr sz="1100" b="1" spc="-5" dirty="0">
                          <a:solidFill>
                            <a:srgbClr val="31313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20" dirty="0">
                          <a:solidFill>
                            <a:srgbClr val="313131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586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solidFill>
                      <a:srgbClr val="E4E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808"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100" spc="-25" dirty="0">
                          <a:latin typeface="Arial"/>
                          <a:cs typeface="Arial"/>
                        </a:rPr>
                        <a:t>158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9274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100" spc="-25" dirty="0">
                          <a:latin typeface="Arial"/>
                          <a:cs typeface="Arial"/>
                        </a:rPr>
                        <a:t>58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9274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100" spc="-50" dirty="0">
                          <a:latin typeface="Arial"/>
                          <a:cs typeface="Arial"/>
                        </a:rPr>
                        <a:t>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9274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394"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100" spc="-25" dirty="0">
                          <a:latin typeface="Arial"/>
                          <a:cs typeface="Arial"/>
                        </a:rPr>
                        <a:t>158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2412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100" spc="-25" dirty="0">
                          <a:latin typeface="Arial"/>
                          <a:cs typeface="Arial"/>
                        </a:rPr>
                        <a:t>59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2412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100" spc="-50" dirty="0">
                          <a:latin typeface="Arial"/>
                          <a:cs typeface="Arial"/>
                        </a:rPr>
                        <a:t>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2412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394"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100" spc="-25" dirty="0">
                          <a:latin typeface="Arial"/>
                          <a:cs typeface="Arial"/>
                        </a:rPr>
                        <a:t>158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2412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100" spc="-25" dirty="0">
                          <a:latin typeface="Arial"/>
                          <a:cs typeface="Arial"/>
                        </a:rPr>
                        <a:t>63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2412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100" spc="-50" dirty="0">
                          <a:latin typeface="Arial"/>
                          <a:cs typeface="Arial"/>
                        </a:rPr>
                        <a:t>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2412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7394"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100" spc="-25" dirty="0">
                          <a:latin typeface="Arial"/>
                          <a:cs typeface="Arial"/>
                        </a:rPr>
                        <a:t>160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2412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100" spc="-25" dirty="0">
                          <a:latin typeface="Arial"/>
                          <a:cs typeface="Arial"/>
                        </a:rPr>
                        <a:t>59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2412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100" spc="-50" dirty="0">
                          <a:latin typeface="Arial"/>
                          <a:cs typeface="Arial"/>
                        </a:rPr>
                        <a:t>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2412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394"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100" spc="-25" dirty="0">
                          <a:latin typeface="Arial"/>
                          <a:cs typeface="Arial"/>
                        </a:rPr>
                        <a:t>160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2412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100" spc="-25" dirty="0">
                          <a:latin typeface="Arial"/>
                          <a:cs typeface="Arial"/>
                        </a:rPr>
                        <a:t>60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2412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100" spc="-50" dirty="0">
                          <a:latin typeface="Arial"/>
                          <a:cs typeface="Arial"/>
                        </a:rPr>
                        <a:t>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2412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7394"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100" spc="-25" dirty="0">
                          <a:latin typeface="Arial"/>
                          <a:cs typeface="Arial"/>
                        </a:rPr>
                        <a:t>163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2412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100" spc="-25" dirty="0">
                          <a:latin typeface="Arial"/>
                          <a:cs typeface="Arial"/>
                        </a:rPr>
                        <a:t>60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2412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100" spc="-50" dirty="0">
                          <a:latin typeface="Arial"/>
                          <a:cs typeface="Arial"/>
                        </a:rPr>
                        <a:t>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2412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7394"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100" spc="-25" dirty="0">
                          <a:latin typeface="Arial"/>
                          <a:cs typeface="Arial"/>
                        </a:rPr>
                        <a:t>163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2412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100" spc="-25" dirty="0">
                          <a:latin typeface="Arial"/>
                          <a:cs typeface="Arial"/>
                        </a:rPr>
                        <a:t>61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2412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100" spc="-50" dirty="0">
                          <a:latin typeface="Arial"/>
                          <a:cs typeface="Arial"/>
                        </a:rPr>
                        <a:t>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2412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7394"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100" spc="-25" dirty="0">
                          <a:latin typeface="Arial"/>
                          <a:cs typeface="Arial"/>
                        </a:rPr>
                        <a:t>160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2412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100" spc="-25" dirty="0">
                          <a:latin typeface="Arial"/>
                          <a:cs typeface="Arial"/>
                        </a:rPr>
                        <a:t>64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2412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100" spc="-50" dirty="0">
                          <a:latin typeface="Arial"/>
                          <a:cs typeface="Arial"/>
                        </a:rPr>
                        <a:t>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2412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7394"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100" spc="-25" dirty="0">
                          <a:latin typeface="Arial"/>
                          <a:cs typeface="Arial"/>
                        </a:rPr>
                        <a:t>163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2412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100" spc="-25" dirty="0">
                          <a:latin typeface="Arial"/>
                          <a:cs typeface="Arial"/>
                        </a:rPr>
                        <a:t>64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2412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100" spc="-50" dirty="0">
                          <a:latin typeface="Arial"/>
                          <a:cs typeface="Arial"/>
                        </a:rPr>
                        <a:t>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2412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7394"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100" spc="-25" dirty="0">
                          <a:latin typeface="Arial"/>
                          <a:cs typeface="Arial"/>
                        </a:rPr>
                        <a:t>165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2412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100" spc="-25" dirty="0">
                          <a:latin typeface="Arial"/>
                          <a:cs typeface="Arial"/>
                        </a:rPr>
                        <a:t>61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2412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100" spc="-50" dirty="0">
                          <a:latin typeface="Arial"/>
                          <a:cs typeface="Arial"/>
                        </a:rPr>
                        <a:t>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2412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7394"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100" spc="-25" dirty="0">
                          <a:latin typeface="Arial"/>
                          <a:cs typeface="Arial"/>
                        </a:rPr>
                        <a:t>165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2412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100" spc="-25" dirty="0">
                          <a:latin typeface="Arial"/>
                          <a:cs typeface="Arial"/>
                        </a:rPr>
                        <a:t>62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2412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100" spc="-50" dirty="0">
                          <a:latin typeface="Arial"/>
                          <a:cs typeface="Arial"/>
                        </a:rPr>
                        <a:t>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2412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7394"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100" spc="-25" dirty="0">
                          <a:latin typeface="Arial"/>
                          <a:cs typeface="Arial"/>
                        </a:rPr>
                        <a:t>165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2412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100" spc="-25" dirty="0">
                          <a:latin typeface="Arial"/>
                          <a:cs typeface="Arial"/>
                        </a:rPr>
                        <a:t>65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2412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100" spc="-50" dirty="0">
                          <a:latin typeface="Arial"/>
                          <a:cs typeface="Arial"/>
                        </a:rPr>
                        <a:t>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2412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7394"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100" spc="-25" dirty="0">
                          <a:latin typeface="Arial"/>
                          <a:cs typeface="Arial"/>
                        </a:rPr>
                        <a:t>168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2412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100" spc="-25" dirty="0">
                          <a:latin typeface="Arial"/>
                          <a:cs typeface="Arial"/>
                        </a:rPr>
                        <a:t>62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2412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100" spc="-50" dirty="0">
                          <a:latin typeface="Arial"/>
                          <a:cs typeface="Arial"/>
                        </a:rPr>
                        <a:t>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2412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7394"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100" spc="-25" dirty="0">
                          <a:latin typeface="Arial"/>
                          <a:cs typeface="Arial"/>
                        </a:rPr>
                        <a:t>168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2412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100" spc="-25" dirty="0">
                          <a:latin typeface="Arial"/>
                          <a:cs typeface="Arial"/>
                        </a:rPr>
                        <a:t>63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2412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100" spc="-50" dirty="0">
                          <a:latin typeface="Arial"/>
                          <a:cs typeface="Arial"/>
                        </a:rPr>
                        <a:t>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2412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7394"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100" spc="-25" dirty="0">
                          <a:latin typeface="Arial"/>
                          <a:cs typeface="Arial"/>
                        </a:rPr>
                        <a:t>168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2412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100" spc="-25" dirty="0">
                          <a:latin typeface="Arial"/>
                          <a:cs typeface="Arial"/>
                        </a:rPr>
                        <a:t>66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2412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100" spc="-50" dirty="0">
                          <a:latin typeface="Arial"/>
                          <a:cs typeface="Arial"/>
                        </a:rPr>
                        <a:t>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2412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7394"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100" spc="-25" dirty="0">
                          <a:latin typeface="Arial"/>
                          <a:cs typeface="Arial"/>
                        </a:rPr>
                        <a:t>170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2412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100" spc="-25" dirty="0">
                          <a:latin typeface="Arial"/>
                          <a:cs typeface="Arial"/>
                        </a:rPr>
                        <a:t>63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2412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100" spc="-50" dirty="0">
                          <a:latin typeface="Arial"/>
                          <a:cs typeface="Arial"/>
                        </a:rPr>
                        <a:t>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2412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7394"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100" spc="-25" dirty="0">
                          <a:latin typeface="Arial"/>
                          <a:cs typeface="Arial"/>
                        </a:rPr>
                        <a:t>170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2412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100" spc="-25" dirty="0">
                          <a:latin typeface="Arial"/>
                          <a:cs typeface="Arial"/>
                        </a:rPr>
                        <a:t>64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2412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100" spc="-50" dirty="0">
                          <a:latin typeface="Arial"/>
                          <a:cs typeface="Arial"/>
                        </a:rPr>
                        <a:t>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2412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7394"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100" spc="-25" dirty="0">
                          <a:latin typeface="Arial"/>
                          <a:cs typeface="Arial"/>
                        </a:rPr>
                        <a:t>170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2412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100" spc="-25" dirty="0">
                          <a:latin typeface="Arial"/>
                          <a:cs typeface="Arial"/>
                        </a:rPr>
                        <a:t>68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2412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100" spc="-50" dirty="0">
                          <a:latin typeface="Arial"/>
                          <a:cs typeface="Arial"/>
                        </a:rPr>
                        <a:t>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2412" marB="0">
                    <a:lnL w="9525">
                      <a:solidFill>
                        <a:srgbClr val="E4E4E4"/>
                      </a:solidFill>
                      <a:prstDash val="solid"/>
                    </a:lnL>
                    <a:lnR w="9525">
                      <a:solidFill>
                        <a:srgbClr val="E4E4E4"/>
                      </a:solidFill>
                      <a:prstDash val="solid"/>
                    </a:lnR>
                    <a:lnT w="9525">
                      <a:solidFill>
                        <a:srgbClr val="E4E4E4"/>
                      </a:solidFill>
                      <a:prstDash val="solid"/>
                    </a:lnT>
                    <a:lnB w="9525">
                      <a:solidFill>
                        <a:srgbClr val="E4E4E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19686" y="1763107"/>
            <a:ext cx="4352365" cy="595752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 marR="3586">
              <a:spcBef>
                <a:spcPts val="71"/>
              </a:spcBef>
            </a:pPr>
            <a:r>
              <a:rPr sz="1271" dirty="0">
                <a:latin typeface="Carlito"/>
                <a:cs typeface="Carlito"/>
              </a:rPr>
              <a:t>New</a:t>
            </a:r>
            <a:r>
              <a:rPr sz="1271" spc="-25" dirty="0">
                <a:latin typeface="Carlito"/>
                <a:cs typeface="Carlito"/>
              </a:rPr>
              <a:t> </a:t>
            </a:r>
            <a:r>
              <a:rPr sz="1271" dirty="0">
                <a:latin typeface="Carlito"/>
                <a:cs typeface="Carlito"/>
              </a:rPr>
              <a:t>customer</a:t>
            </a:r>
            <a:r>
              <a:rPr sz="1271" spc="-25" dirty="0">
                <a:latin typeface="Carlito"/>
                <a:cs typeface="Carlito"/>
              </a:rPr>
              <a:t> </a:t>
            </a:r>
            <a:r>
              <a:rPr sz="1271" dirty="0">
                <a:latin typeface="Carlito"/>
                <a:cs typeface="Carlito"/>
              </a:rPr>
              <a:t>named</a:t>
            </a:r>
            <a:r>
              <a:rPr sz="1271" spc="-21" dirty="0">
                <a:latin typeface="Carlito"/>
                <a:cs typeface="Carlito"/>
              </a:rPr>
              <a:t> </a:t>
            </a:r>
            <a:r>
              <a:rPr sz="1271" dirty="0">
                <a:latin typeface="Carlito"/>
                <a:cs typeface="Carlito"/>
              </a:rPr>
              <a:t>'Mary’</a:t>
            </a:r>
            <a:r>
              <a:rPr sz="1271" spc="-25" dirty="0">
                <a:latin typeface="Carlito"/>
                <a:cs typeface="Carlito"/>
              </a:rPr>
              <a:t> </a:t>
            </a:r>
            <a:r>
              <a:rPr sz="1271" dirty="0">
                <a:latin typeface="Carlito"/>
                <a:cs typeface="Carlito"/>
              </a:rPr>
              <a:t>has</a:t>
            </a:r>
            <a:r>
              <a:rPr sz="1271" spc="-21" dirty="0">
                <a:latin typeface="Carlito"/>
                <a:cs typeface="Carlito"/>
              </a:rPr>
              <a:t> </a:t>
            </a:r>
            <a:r>
              <a:rPr sz="1271" dirty="0">
                <a:latin typeface="Carlito"/>
                <a:cs typeface="Carlito"/>
              </a:rPr>
              <a:t>height</a:t>
            </a:r>
            <a:r>
              <a:rPr sz="1271" spc="-25" dirty="0">
                <a:latin typeface="Carlito"/>
                <a:cs typeface="Carlito"/>
              </a:rPr>
              <a:t> </a:t>
            </a:r>
            <a:r>
              <a:rPr sz="1271" dirty="0">
                <a:latin typeface="Carlito"/>
                <a:cs typeface="Carlito"/>
              </a:rPr>
              <a:t>161cm</a:t>
            </a:r>
            <a:r>
              <a:rPr sz="1271" spc="-21" dirty="0">
                <a:latin typeface="Carlito"/>
                <a:cs typeface="Carlito"/>
              </a:rPr>
              <a:t> </a:t>
            </a:r>
            <a:r>
              <a:rPr sz="1271" dirty="0">
                <a:latin typeface="Carlito"/>
                <a:cs typeface="Carlito"/>
              </a:rPr>
              <a:t>and</a:t>
            </a:r>
            <a:r>
              <a:rPr sz="1271" spc="-25" dirty="0">
                <a:latin typeface="Carlito"/>
                <a:cs typeface="Carlito"/>
              </a:rPr>
              <a:t> </a:t>
            </a:r>
            <a:r>
              <a:rPr sz="1271" dirty="0">
                <a:latin typeface="Carlito"/>
                <a:cs typeface="Carlito"/>
              </a:rPr>
              <a:t>weight</a:t>
            </a:r>
            <a:r>
              <a:rPr sz="1271" spc="-21" dirty="0">
                <a:latin typeface="Carlito"/>
                <a:cs typeface="Carlito"/>
              </a:rPr>
              <a:t> </a:t>
            </a:r>
            <a:r>
              <a:rPr sz="1271" spc="-7" dirty="0">
                <a:latin typeface="Carlito"/>
                <a:cs typeface="Carlito"/>
              </a:rPr>
              <a:t>61kg. </a:t>
            </a:r>
            <a:r>
              <a:rPr sz="1271" dirty="0">
                <a:latin typeface="Carlito"/>
                <a:cs typeface="Carlito"/>
              </a:rPr>
              <a:t>Suggest</a:t>
            </a:r>
            <a:r>
              <a:rPr sz="1271" spc="-28" dirty="0">
                <a:latin typeface="Carlito"/>
                <a:cs typeface="Carlito"/>
              </a:rPr>
              <a:t> </a:t>
            </a:r>
            <a:r>
              <a:rPr sz="1271" dirty="0">
                <a:latin typeface="Carlito"/>
                <a:cs typeface="Carlito"/>
              </a:rPr>
              <a:t>the</a:t>
            </a:r>
            <a:r>
              <a:rPr sz="1271" spc="244" dirty="0">
                <a:latin typeface="Carlito"/>
                <a:cs typeface="Carlito"/>
              </a:rPr>
              <a:t> </a:t>
            </a:r>
            <a:r>
              <a:rPr sz="1271" dirty="0">
                <a:latin typeface="Carlito"/>
                <a:cs typeface="Carlito"/>
              </a:rPr>
              <a:t>T</a:t>
            </a:r>
            <a:r>
              <a:rPr sz="1271" spc="-28" dirty="0">
                <a:latin typeface="Carlito"/>
                <a:cs typeface="Carlito"/>
              </a:rPr>
              <a:t> </a:t>
            </a:r>
            <a:r>
              <a:rPr sz="1271" dirty="0">
                <a:latin typeface="Carlito"/>
                <a:cs typeface="Carlito"/>
              </a:rPr>
              <a:t>shirt</a:t>
            </a:r>
            <a:r>
              <a:rPr sz="1271" spc="-25" dirty="0">
                <a:latin typeface="Carlito"/>
                <a:cs typeface="Carlito"/>
              </a:rPr>
              <a:t> </a:t>
            </a:r>
            <a:r>
              <a:rPr sz="1271" dirty="0">
                <a:latin typeface="Carlito"/>
                <a:cs typeface="Carlito"/>
              </a:rPr>
              <a:t>Size</a:t>
            </a:r>
            <a:r>
              <a:rPr sz="1271" spc="-25" dirty="0">
                <a:latin typeface="Carlito"/>
                <a:cs typeface="Carlito"/>
              </a:rPr>
              <a:t> </a:t>
            </a:r>
            <a:r>
              <a:rPr sz="1271" dirty="0">
                <a:latin typeface="Carlito"/>
                <a:cs typeface="Carlito"/>
              </a:rPr>
              <a:t>with</a:t>
            </a:r>
            <a:r>
              <a:rPr sz="1271" spc="-25" dirty="0">
                <a:latin typeface="Carlito"/>
                <a:cs typeface="Carlito"/>
              </a:rPr>
              <a:t> </a:t>
            </a:r>
            <a:r>
              <a:rPr sz="1271" dirty="0">
                <a:latin typeface="Carlito"/>
                <a:cs typeface="Carlito"/>
              </a:rPr>
              <a:t>K=3,5</a:t>
            </a:r>
            <a:r>
              <a:rPr sz="1271" spc="-28" dirty="0">
                <a:latin typeface="Carlito"/>
                <a:cs typeface="Carlito"/>
              </a:rPr>
              <a:t> </a:t>
            </a:r>
            <a:r>
              <a:rPr sz="1271" dirty="0">
                <a:latin typeface="Carlito"/>
                <a:cs typeface="Carlito"/>
              </a:rPr>
              <a:t>using</a:t>
            </a:r>
            <a:r>
              <a:rPr sz="1271" spc="-25" dirty="0">
                <a:latin typeface="Carlito"/>
                <a:cs typeface="Carlito"/>
              </a:rPr>
              <a:t> </a:t>
            </a:r>
            <a:r>
              <a:rPr sz="1271" dirty="0">
                <a:latin typeface="Carlito"/>
                <a:cs typeface="Carlito"/>
              </a:rPr>
              <a:t>Euclidean</a:t>
            </a:r>
            <a:r>
              <a:rPr sz="1271" spc="-25" dirty="0">
                <a:latin typeface="Carlito"/>
                <a:cs typeface="Carlito"/>
              </a:rPr>
              <a:t> </a:t>
            </a:r>
            <a:r>
              <a:rPr sz="1271" dirty="0">
                <a:latin typeface="Carlito"/>
                <a:cs typeface="Carlito"/>
              </a:rPr>
              <a:t>Distance</a:t>
            </a:r>
            <a:r>
              <a:rPr sz="1271" spc="-25" dirty="0">
                <a:latin typeface="Carlito"/>
                <a:cs typeface="Carlito"/>
              </a:rPr>
              <a:t> </a:t>
            </a:r>
            <a:r>
              <a:rPr sz="1271" spc="-18" dirty="0">
                <a:latin typeface="Carlito"/>
                <a:cs typeface="Carlito"/>
              </a:rPr>
              <a:t>and </a:t>
            </a:r>
            <a:r>
              <a:rPr sz="1271" dirty="0">
                <a:latin typeface="Carlito"/>
                <a:cs typeface="Carlito"/>
              </a:rPr>
              <a:t>Also</a:t>
            </a:r>
            <a:r>
              <a:rPr sz="1271" spc="-14" dirty="0">
                <a:latin typeface="Carlito"/>
                <a:cs typeface="Carlito"/>
              </a:rPr>
              <a:t> </a:t>
            </a:r>
            <a:r>
              <a:rPr sz="1271" spc="-7" dirty="0">
                <a:latin typeface="Carlito"/>
                <a:cs typeface="Carlito"/>
              </a:rPr>
              <a:t>Manhattan</a:t>
            </a:r>
            <a:r>
              <a:rPr sz="1271" spc="-14" dirty="0">
                <a:latin typeface="Carlito"/>
                <a:cs typeface="Carlito"/>
              </a:rPr>
              <a:t> </a:t>
            </a:r>
            <a:r>
              <a:rPr sz="1271" spc="-7" dirty="0">
                <a:latin typeface="Carlito"/>
                <a:cs typeface="Carlito"/>
              </a:rPr>
              <a:t>Distance</a:t>
            </a:r>
            <a:endParaRPr sz="1271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78957642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0255" y="1345005"/>
            <a:ext cx="3918239" cy="42711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04187" y="1152444"/>
            <a:ext cx="4330849" cy="2182083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 marR="3586" algn="just">
              <a:spcBef>
                <a:spcPts val="71"/>
              </a:spcBef>
            </a:pPr>
            <a:r>
              <a:rPr sz="1412" dirty="0">
                <a:latin typeface="Carlito"/>
                <a:cs typeface="Carlito"/>
              </a:rPr>
              <a:t>There</a:t>
            </a:r>
            <a:r>
              <a:rPr sz="1412" spc="346" dirty="0">
                <a:latin typeface="Carlito"/>
                <a:cs typeface="Carlito"/>
              </a:rPr>
              <a:t>  </a:t>
            </a:r>
            <a:r>
              <a:rPr sz="1412" dirty="0">
                <a:latin typeface="Carlito"/>
                <a:cs typeface="Carlito"/>
              </a:rPr>
              <a:t>is</a:t>
            </a:r>
            <a:r>
              <a:rPr sz="1412" spc="346" dirty="0">
                <a:latin typeface="Carlito"/>
                <a:cs typeface="Carlito"/>
              </a:rPr>
              <a:t>  </a:t>
            </a:r>
            <a:r>
              <a:rPr sz="1412" dirty="0">
                <a:latin typeface="Carlito"/>
                <a:cs typeface="Carlito"/>
              </a:rPr>
              <a:t>a</a:t>
            </a:r>
            <a:r>
              <a:rPr sz="1412" spc="346" dirty="0">
                <a:latin typeface="Carlito"/>
                <a:cs typeface="Carlito"/>
              </a:rPr>
              <a:t>  </a:t>
            </a:r>
            <a:r>
              <a:rPr sz="1412" dirty="0">
                <a:latin typeface="Carlito"/>
                <a:cs typeface="Carlito"/>
              </a:rPr>
              <a:t>Car</a:t>
            </a:r>
            <a:r>
              <a:rPr sz="1412" spc="346" dirty="0">
                <a:latin typeface="Carlito"/>
                <a:cs typeface="Carlito"/>
              </a:rPr>
              <a:t>  </a:t>
            </a:r>
            <a:r>
              <a:rPr sz="1412" dirty="0">
                <a:latin typeface="Carlito"/>
                <a:cs typeface="Carlito"/>
              </a:rPr>
              <a:t>manufacturer</a:t>
            </a:r>
            <a:r>
              <a:rPr sz="1412" spc="346" dirty="0">
                <a:latin typeface="Carlito"/>
                <a:cs typeface="Carlito"/>
              </a:rPr>
              <a:t>  </a:t>
            </a:r>
            <a:r>
              <a:rPr sz="1412" dirty="0">
                <a:latin typeface="Carlito"/>
                <a:cs typeface="Carlito"/>
              </a:rPr>
              <a:t>company</a:t>
            </a:r>
            <a:r>
              <a:rPr sz="1412" spc="349" dirty="0">
                <a:latin typeface="Carlito"/>
                <a:cs typeface="Carlito"/>
              </a:rPr>
              <a:t>  </a:t>
            </a:r>
            <a:r>
              <a:rPr sz="1412" dirty="0">
                <a:latin typeface="Carlito"/>
                <a:cs typeface="Carlito"/>
              </a:rPr>
              <a:t>that</a:t>
            </a:r>
            <a:r>
              <a:rPr sz="1412" spc="346" dirty="0">
                <a:latin typeface="Carlito"/>
                <a:cs typeface="Carlito"/>
              </a:rPr>
              <a:t>  </a:t>
            </a:r>
            <a:r>
              <a:rPr sz="1412" spc="-18" dirty="0">
                <a:latin typeface="Carlito"/>
                <a:cs typeface="Carlito"/>
              </a:rPr>
              <a:t>has </a:t>
            </a:r>
            <a:r>
              <a:rPr sz="1412" dirty="0">
                <a:latin typeface="Carlito"/>
                <a:cs typeface="Carlito"/>
              </a:rPr>
              <a:t>manufactured</a:t>
            </a:r>
            <a:r>
              <a:rPr sz="1412" spc="42" dirty="0">
                <a:latin typeface="Carlito"/>
                <a:cs typeface="Carlito"/>
              </a:rPr>
              <a:t> </a:t>
            </a:r>
            <a:r>
              <a:rPr sz="1412" dirty="0">
                <a:latin typeface="Carlito"/>
                <a:cs typeface="Carlito"/>
              </a:rPr>
              <a:t>a</a:t>
            </a:r>
            <a:r>
              <a:rPr sz="1412" spc="46" dirty="0">
                <a:latin typeface="Carlito"/>
                <a:cs typeface="Carlito"/>
              </a:rPr>
              <a:t> </a:t>
            </a:r>
            <a:r>
              <a:rPr sz="1412" dirty="0">
                <a:latin typeface="Carlito"/>
                <a:cs typeface="Carlito"/>
              </a:rPr>
              <a:t>new</a:t>
            </a:r>
            <a:r>
              <a:rPr sz="1412" spc="42" dirty="0">
                <a:latin typeface="Carlito"/>
                <a:cs typeface="Carlito"/>
              </a:rPr>
              <a:t> </a:t>
            </a:r>
            <a:r>
              <a:rPr sz="1412" dirty="0">
                <a:latin typeface="Carlito"/>
                <a:cs typeface="Carlito"/>
              </a:rPr>
              <a:t>SUV</a:t>
            </a:r>
            <a:r>
              <a:rPr sz="1412" spc="46" dirty="0">
                <a:latin typeface="Carlito"/>
                <a:cs typeface="Carlito"/>
              </a:rPr>
              <a:t> </a:t>
            </a:r>
            <a:r>
              <a:rPr sz="1412" dirty="0">
                <a:latin typeface="Carlito"/>
                <a:cs typeface="Carlito"/>
              </a:rPr>
              <a:t>car.</a:t>
            </a:r>
            <a:r>
              <a:rPr sz="1412" spc="42" dirty="0">
                <a:latin typeface="Carlito"/>
                <a:cs typeface="Carlito"/>
              </a:rPr>
              <a:t> </a:t>
            </a:r>
            <a:r>
              <a:rPr sz="1412" dirty="0">
                <a:latin typeface="Carlito"/>
                <a:cs typeface="Carlito"/>
              </a:rPr>
              <a:t>The</a:t>
            </a:r>
            <a:r>
              <a:rPr sz="1412" spc="46" dirty="0">
                <a:latin typeface="Carlito"/>
                <a:cs typeface="Carlito"/>
              </a:rPr>
              <a:t> </a:t>
            </a:r>
            <a:r>
              <a:rPr sz="1412" dirty="0">
                <a:latin typeface="Carlito"/>
                <a:cs typeface="Carlito"/>
              </a:rPr>
              <a:t>company</a:t>
            </a:r>
            <a:r>
              <a:rPr sz="1412" spc="42" dirty="0">
                <a:latin typeface="Carlito"/>
                <a:cs typeface="Carlito"/>
              </a:rPr>
              <a:t> </a:t>
            </a:r>
            <a:r>
              <a:rPr sz="1412" dirty="0">
                <a:latin typeface="Carlito"/>
                <a:cs typeface="Carlito"/>
              </a:rPr>
              <a:t>wants</a:t>
            </a:r>
            <a:r>
              <a:rPr sz="1412" spc="46" dirty="0">
                <a:latin typeface="Carlito"/>
                <a:cs typeface="Carlito"/>
              </a:rPr>
              <a:t> </a:t>
            </a:r>
            <a:r>
              <a:rPr sz="1412" dirty="0">
                <a:latin typeface="Carlito"/>
                <a:cs typeface="Carlito"/>
              </a:rPr>
              <a:t>to</a:t>
            </a:r>
            <a:r>
              <a:rPr sz="1412" spc="42" dirty="0">
                <a:latin typeface="Carlito"/>
                <a:cs typeface="Carlito"/>
              </a:rPr>
              <a:t> </a:t>
            </a:r>
            <a:r>
              <a:rPr sz="1412" spc="-14" dirty="0">
                <a:latin typeface="Carlito"/>
                <a:cs typeface="Carlito"/>
              </a:rPr>
              <a:t>give </a:t>
            </a:r>
            <a:r>
              <a:rPr sz="1412" dirty="0">
                <a:latin typeface="Carlito"/>
                <a:cs typeface="Carlito"/>
              </a:rPr>
              <a:t>the</a:t>
            </a:r>
            <a:r>
              <a:rPr sz="1412" spc="-11" dirty="0">
                <a:latin typeface="Carlito"/>
                <a:cs typeface="Carlito"/>
              </a:rPr>
              <a:t> </a:t>
            </a:r>
            <a:r>
              <a:rPr sz="1412" dirty="0">
                <a:latin typeface="Carlito"/>
                <a:cs typeface="Carlito"/>
              </a:rPr>
              <a:t>ads</a:t>
            </a:r>
            <a:r>
              <a:rPr sz="1412" spc="-11" dirty="0">
                <a:latin typeface="Carlito"/>
                <a:cs typeface="Carlito"/>
              </a:rPr>
              <a:t> </a:t>
            </a:r>
            <a:r>
              <a:rPr sz="1412" dirty="0">
                <a:latin typeface="Carlito"/>
                <a:cs typeface="Carlito"/>
              </a:rPr>
              <a:t>to</a:t>
            </a:r>
            <a:r>
              <a:rPr sz="1412" spc="-11" dirty="0">
                <a:latin typeface="Carlito"/>
                <a:cs typeface="Carlito"/>
              </a:rPr>
              <a:t> </a:t>
            </a:r>
            <a:r>
              <a:rPr sz="1412" dirty="0">
                <a:latin typeface="Carlito"/>
                <a:cs typeface="Carlito"/>
              </a:rPr>
              <a:t>the</a:t>
            </a:r>
            <a:r>
              <a:rPr sz="1412" spc="-11" dirty="0">
                <a:latin typeface="Carlito"/>
                <a:cs typeface="Carlito"/>
              </a:rPr>
              <a:t> </a:t>
            </a:r>
            <a:r>
              <a:rPr sz="1412" dirty="0">
                <a:latin typeface="Carlito"/>
                <a:cs typeface="Carlito"/>
              </a:rPr>
              <a:t>users</a:t>
            </a:r>
            <a:r>
              <a:rPr sz="1412" spc="-11" dirty="0">
                <a:latin typeface="Carlito"/>
                <a:cs typeface="Carlito"/>
              </a:rPr>
              <a:t> </a:t>
            </a:r>
            <a:r>
              <a:rPr sz="1412" dirty="0">
                <a:latin typeface="Carlito"/>
                <a:cs typeface="Carlito"/>
              </a:rPr>
              <a:t>who</a:t>
            </a:r>
            <a:r>
              <a:rPr sz="1412" spc="-11" dirty="0">
                <a:latin typeface="Carlito"/>
                <a:cs typeface="Carlito"/>
              </a:rPr>
              <a:t> </a:t>
            </a:r>
            <a:r>
              <a:rPr sz="1412" dirty="0">
                <a:latin typeface="Carlito"/>
                <a:cs typeface="Carlito"/>
              </a:rPr>
              <a:t>are</a:t>
            </a:r>
            <a:r>
              <a:rPr sz="1412" spc="-11" dirty="0">
                <a:latin typeface="Carlito"/>
                <a:cs typeface="Carlito"/>
              </a:rPr>
              <a:t> </a:t>
            </a:r>
            <a:r>
              <a:rPr sz="1412" spc="-14" dirty="0">
                <a:latin typeface="Carlito"/>
                <a:cs typeface="Carlito"/>
              </a:rPr>
              <a:t>interested</a:t>
            </a:r>
            <a:r>
              <a:rPr sz="1412" spc="-11" dirty="0">
                <a:latin typeface="Carlito"/>
                <a:cs typeface="Carlito"/>
              </a:rPr>
              <a:t> </a:t>
            </a:r>
            <a:r>
              <a:rPr sz="1412" dirty="0">
                <a:latin typeface="Carlito"/>
                <a:cs typeface="Carlito"/>
              </a:rPr>
              <a:t>in</a:t>
            </a:r>
            <a:r>
              <a:rPr sz="1412" spc="-11" dirty="0">
                <a:latin typeface="Carlito"/>
                <a:cs typeface="Carlito"/>
              </a:rPr>
              <a:t> </a:t>
            </a:r>
            <a:r>
              <a:rPr sz="1412" dirty="0">
                <a:latin typeface="Carlito"/>
                <a:cs typeface="Carlito"/>
              </a:rPr>
              <a:t>buying</a:t>
            </a:r>
            <a:r>
              <a:rPr sz="1412" spc="-11" dirty="0">
                <a:latin typeface="Carlito"/>
                <a:cs typeface="Carlito"/>
              </a:rPr>
              <a:t> </a:t>
            </a:r>
            <a:r>
              <a:rPr sz="1412" dirty="0">
                <a:latin typeface="Carlito"/>
                <a:cs typeface="Carlito"/>
              </a:rPr>
              <a:t>that</a:t>
            </a:r>
            <a:r>
              <a:rPr sz="1412" spc="-11" dirty="0">
                <a:latin typeface="Carlito"/>
                <a:cs typeface="Carlito"/>
              </a:rPr>
              <a:t> </a:t>
            </a:r>
            <a:r>
              <a:rPr sz="1412" spc="-14" dirty="0">
                <a:latin typeface="Carlito"/>
                <a:cs typeface="Carlito"/>
              </a:rPr>
              <a:t>SUV. </a:t>
            </a:r>
            <a:r>
              <a:rPr sz="1412" dirty="0">
                <a:latin typeface="Carlito"/>
                <a:cs typeface="Carlito"/>
              </a:rPr>
              <a:t>So</a:t>
            </a:r>
            <a:r>
              <a:rPr sz="1412" spc="46" dirty="0">
                <a:latin typeface="Carlito"/>
                <a:cs typeface="Carlito"/>
              </a:rPr>
              <a:t>  </a:t>
            </a:r>
            <a:r>
              <a:rPr sz="1412" dirty="0">
                <a:latin typeface="Carlito"/>
                <a:cs typeface="Carlito"/>
              </a:rPr>
              <a:t>for</a:t>
            </a:r>
            <a:r>
              <a:rPr sz="1412" spc="49" dirty="0">
                <a:latin typeface="Carlito"/>
                <a:cs typeface="Carlito"/>
              </a:rPr>
              <a:t>  </a:t>
            </a:r>
            <a:r>
              <a:rPr sz="1412" dirty="0">
                <a:latin typeface="Carlito"/>
                <a:cs typeface="Carlito"/>
              </a:rPr>
              <a:t>this</a:t>
            </a:r>
            <a:r>
              <a:rPr sz="1412" spc="46" dirty="0">
                <a:latin typeface="Carlito"/>
                <a:cs typeface="Carlito"/>
              </a:rPr>
              <a:t>  </a:t>
            </a:r>
            <a:r>
              <a:rPr sz="1412" dirty="0">
                <a:latin typeface="Carlito"/>
                <a:cs typeface="Carlito"/>
              </a:rPr>
              <a:t>problem,</a:t>
            </a:r>
            <a:r>
              <a:rPr sz="1412" spc="49" dirty="0">
                <a:latin typeface="Carlito"/>
                <a:cs typeface="Carlito"/>
              </a:rPr>
              <a:t>  </a:t>
            </a:r>
            <a:r>
              <a:rPr sz="1412" dirty="0">
                <a:latin typeface="Carlito"/>
                <a:cs typeface="Carlito"/>
              </a:rPr>
              <a:t>we</a:t>
            </a:r>
            <a:r>
              <a:rPr sz="1412" spc="46" dirty="0">
                <a:latin typeface="Carlito"/>
                <a:cs typeface="Carlito"/>
              </a:rPr>
              <a:t>  </a:t>
            </a:r>
            <a:r>
              <a:rPr sz="1412" dirty="0">
                <a:latin typeface="Carlito"/>
                <a:cs typeface="Carlito"/>
              </a:rPr>
              <a:t>have</a:t>
            </a:r>
            <a:r>
              <a:rPr sz="1412" spc="49" dirty="0">
                <a:latin typeface="Carlito"/>
                <a:cs typeface="Carlito"/>
              </a:rPr>
              <a:t>  </a:t>
            </a:r>
            <a:r>
              <a:rPr sz="1412" dirty="0">
                <a:latin typeface="Carlito"/>
                <a:cs typeface="Carlito"/>
              </a:rPr>
              <a:t>a</a:t>
            </a:r>
            <a:r>
              <a:rPr sz="1412" spc="46" dirty="0">
                <a:latin typeface="Carlito"/>
                <a:cs typeface="Carlito"/>
              </a:rPr>
              <a:t>  </a:t>
            </a:r>
            <a:r>
              <a:rPr sz="1412" dirty="0">
                <a:latin typeface="Carlito"/>
                <a:cs typeface="Carlito"/>
              </a:rPr>
              <a:t>dataset</a:t>
            </a:r>
            <a:r>
              <a:rPr sz="1412" spc="46" dirty="0">
                <a:latin typeface="Carlito"/>
                <a:cs typeface="Carlito"/>
              </a:rPr>
              <a:t>  </a:t>
            </a:r>
            <a:r>
              <a:rPr sz="1412" dirty="0">
                <a:latin typeface="Carlito"/>
                <a:cs typeface="Carlito"/>
              </a:rPr>
              <a:t>that</a:t>
            </a:r>
            <a:r>
              <a:rPr sz="1412" spc="49" dirty="0">
                <a:latin typeface="Carlito"/>
                <a:cs typeface="Carlito"/>
              </a:rPr>
              <a:t>  </a:t>
            </a:r>
            <a:r>
              <a:rPr sz="1412" spc="-7" dirty="0">
                <a:latin typeface="Carlito"/>
                <a:cs typeface="Carlito"/>
              </a:rPr>
              <a:t>contains </a:t>
            </a:r>
            <a:r>
              <a:rPr sz="1412" dirty="0">
                <a:latin typeface="Carlito"/>
                <a:cs typeface="Carlito"/>
              </a:rPr>
              <a:t>multiple</a:t>
            </a:r>
            <a:r>
              <a:rPr sz="1412" spc="318" dirty="0">
                <a:latin typeface="Carlito"/>
                <a:cs typeface="Carlito"/>
              </a:rPr>
              <a:t> </a:t>
            </a:r>
            <a:r>
              <a:rPr sz="1412" dirty="0">
                <a:latin typeface="Carlito"/>
                <a:cs typeface="Carlito"/>
              </a:rPr>
              <a:t>user's</a:t>
            </a:r>
            <a:r>
              <a:rPr sz="1412" spc="318" dirty="0">
                <a:latin typeface="Carlito"/>
                <a:cs typeface="Carlito"/>
              </a:rPr>
              <a:t> </a:t>
            </a:r>
            <a:r>
              <a:rPr sz="1412" dirty="0">
                <a:latin typeface="Carlito"/>
                <a:cs typeface="Carlito"/>
              </a:rPr>
              <a:t>information</a:t>
            </a:r>
            <a:r>
              <a:rPr sz="1412" spc="318" dirty="0">
                <a:latin typeface="Carlito"/>
                <a:cs typeface="Carlito"/>
              </a:rPr>
              <a:t> </a:t>
            </a:r>
            <a:r>
              <a:rPr sz="1412" dirty="0">
                <a:latin typeface="Carlito"/>
                <a:cs typeface="Carlito"/>
              </a:rPr>
              <a:t>through</a:t>
            </a:r>
            <a:r>
              <a:rPr sz="1412" spc="318" dirty="0">
                <a:latin typeface="Carlito"/>
                <a:cs typeface="Carlito"/>
              </a:rPr>
              <a:t> </a:t>
            </a:r>
            <a:r>
              <a:rPr sz="1412" dirty="0">
                <a:latin typeface="Carlito"/>
                <a:cs typeface="Carlito"/>
              </a:rPr>
              <a:t>the</a:t>
            </a:r>
            <a:r>
              <a:rPr sz="1412" spc="318" dirty="0">
                <a:latin typeface="Carlito"/>
                <a:cs typeface="Carlito"/>
              </a:rPr>
              <a:t> </a:t>
            </a:r>
            <a:r>
              <a:rPr sz="1412" dirty="0">
                <a:latin typeface="Carlito"/>
                <a:cs typeface="Carlito"/>
              </a:rPr>
              <a:t>social</a:t>
            </a:r>
            <a:r>
              <a:rPr sz="1412" spc="321" dirty="0">
                <a:latin typeface="Carlito"/>
                <a:cs typeface="Carlito"/>
              </a:rPr>
              <a:t> </a:t>
            </a:r>
            <a:r>
              <a:rPr sz="1412" spc="-7" dirty="0">
                <a:latin typeface="Carlito"/>
                <a:cs typeface="Carlito"/>
              </a:rPr>
              <a:t>network. </a:t>
            </a:r>
            <a:r>
              <a:rPr sz="1412" dirty="0">
                <a:latin typeface="Carlito"/>
                <a:cs typeface="Carlito"/>
              </a:rPr>
              <a:t>The</a:t>
            </a:r>
            <a:r>
              <a:rPr sz="1412" spc="7" dirty="0">
                <a:latin typeface="Carlito"/>
                <a:cs typeface="Carlito"/>
              </a:rPr>
              <a:t> </a:t>
            </a:r>
            <a:r>
              <a:rPr sz="1412" dirty="0">
                <a:latin typeface="Carlito"/>
                <a:cs typeface="Carlito"/>
              </a:rPr>
              <a:t>dataset</a:t>
            </a:r>
            <a:r>
              <a:rPr sz="1412" spc="4" dirty="0">
                <a:latin typeface="Carlito"/>
                <a:cs typeface="Carlito"/>
              </a:rPr>
              <a:t> </a:t>
            </a:r>
            <a:r>
              <a:rPr sz="1412" dirty="0">
                <a:latin typeface="Carlito"/>
                <a:cs typeface="Carlito"/>
              </a:rPr>
              <a:t>contains</a:t>
            </a:r>
            <a:r>
              <a:rPr sz="1412" spc="7" dirty="0">
                <a:latin typeface="Carlito"/>
                <a:cs typeface="Carlito"/>
              </a:rPr>
              <a:t> </a:t>
            </a:r>
            <a:r>
              <a:rPr sz="1412" dirty="0">
                <a:latin typeface="Carlito"/>
                <a:cs typeface="Carlito"/>
              </a:rPr>
              <a:t>lots</a:t>
            </a:r>
            <a:r>
              <a:rPr sz="1412" spc="7" dirty="0">
                <a:latin typeface="Carlito"/>
                <a:cs typeface="Carlito"/>
              </a:rPr>
              <a:t> </a:t>
            </a:r>
            <a:r>
              <a:rPr sz="1412" dirty="0">
                <a:latin typeface="Carlito"/>
                <a:cs typeface="Carlito"/>
              </a:rPr>
              <a:t>of</a:t>
            </a:r>
            <a:r>
              <a:rPr sz="1412" spc="7" dirty="0">
                <a:latin typeface="Carlito"/>
                <a:cs typeface="Carlito"/>
              </a:rPr>
              <a:t> </a:t>
            </a:r>
            <a:r>
              <a:rPr sz="1412" dirty="0">
                <a:latin typeface="Carlito"/>
                <a:cs typeface="Carlito"/>
              </a:rPr>
              <a:t>information</a:t>
            </a:r>
            <a:r>
              <a:rPr sz="1412" spc="7" dirty="0">
                <a:latin typeface="Carlito"/>
                <a:cs typeface="Carlito"/>
              </a:rPr>
              <a:t> </a:t>
            </a:r>
            <a:r>
              <a:rPr sz="1412" dirty="0">
                <a:latin typeface="Carlito"/>
                <a:cs typeface="Carlito"/>
              </a:rPr>
              <a:t>but</a:t>
            </a:r>
            <a:r>
              <a:rPr sz="1412" spc="4" dirty="0">
                <a:latin typeface="Carlito"/>
                <a:cs typeface="Carlito"/>
              </a:rPr>
              <a:t> </a:t>
            </a:r>
            <a:r>
              <a:rPr sz="1412" dirty="0">
                <a:latin typeface="Carlito"/>
                <a:cs typeface="Carlito"/>
              </a:rPr>
              <a:t>the</a:t>
            </a:r>
            <a:r>
              <a:rPr sz="1412" spc="7" dirty="0">
                <a:latin typeface="Carlito"/>
                <a:cs typeface="Carlito"/>
              </a:rPr>
              <a:t> </a:t>
            </a:r>
            <a:r>
              <a:rPr sz="1412" spc="-7" dirty="0">
                <a:latin typeface="Carlito"/>
                <a:cs typeface="Carlito"/>
              </a:rPr>
              <a:t>Estimated </a:t>
            </a:r>
            <a:r>
              <a:rPr sz="1412" dirty="0">
                <a:latin typeface="Carlito"/>
                <a:cs typeface="Carlito"/>
              </a:rPr>
              <a:t>Salary</a:t>
            </a:r>
            <a:r>
              <a:rPr sz="1412" spc="78" dirty="0">
                <a:latin typeface="Carlito"/>
                <a:cs typeface="Carlito"/>
              </a:rPr>
              <a:t>  </a:t>
            </a:r>
            <a:r>
              <a:rPr sz="1412" dirty="0">
                <a:latin typeface="Carlito"/>
                <a:cs typeface="Carlito"/>
              </a:rPr>
              <a:t>and</a:t>
            </a:r>
            <a:r>
              <a:rPr sz="1412" spc="80" dirty="0">
                <a:latin typeface="Carlito"/>
                <a:cs typeface="Carlito"/>
              </a:rPr>
              <a:t>  </a:t>
            </a:r>
            <a:r>
              <a:rPr sz="1412" dirty="0">
                <a:latin typeface="Carlito"/>
                <a:cs typeface="Carlito"/>
              </a:rPr>
              <a:t>Age</a:t>
            </a:r>
            <a:r>
              <a:rPr sz="1412" spc="78" dirty="0">
                <a:latin typeface="Carlito"/>
                <a:cs typeface="Carlito"/>
              </a:rPr>
              <a:t>  </a:t>
            </a:r>
            <a:r>
              <a:rPr sz="1412" dirty="0">
                <a:latin typeface="Carlito"/>
                <a:cs typeface="Carlito"/>
              </a:rPr>
              <a:t>we</a:t>
            </a:r>
            <a:r>
              <a:rPr sz="1412" spc="80" dirty="0">
                <a:latin typeface="Carlito"/>
                <a:cs typeface="Carlito"/>
              </a:rPr>
              <a:t>  </a:t>
            </a:r>
            <a:r>
              <a:rPr sz="1412" dirty="0">
                <a:latin typeface="Carlito"/>
                <a:cs typeface="Carlito"/>
              </a:rPr>
              <a:t>will</a:t>
            </a:r>
            <a:r>
              <a:rPr sz="1412" spc="78" dirty="0">
                <a:latin typeface="Carlito"/>
                <a:cs typeface="Carlito"/>
              </a:rPr>
              <a:t>  </a:t>
            </a:r>
            <a:r>
              <a:rPr sz="1412" dirty="0">
                <a:latin typeface="Carlito"/>
                <a:cs typeface="Carlito"/>
              </a:rPr>
              <a:t>consider</a:t>
            </a:r>
            <a:r>
              <a:rPr sz="1412" spc="80" dirty="0">
                <a:latin typeface="Carlito"/>
                <a:cs typeface="Carlito"/>
              </a:rPr>
              <a:t>  </a:t>
            </a:r>
            <a:r>
              <a:rPr sz="1412" dirty="0">
                <a:latin typeface="Carlito"/>
                <a:cs typeface="Carlito"/>
              </a:rPr>
              <a:t>for</a:t>
            </a:r>
            <a:r>
              <a:rPr sz="1412" spc="78" dirty="0">
                <a:latin typeface="Carlito"/>
                <a:cs typeface="Carlito"/>
              </a:rPr>
              <a:t>  </a:t>
            </a:r>
            <a:r>
              <a:rPr sz="1412" dirty="0">
                <a:latin typeface="Carlito"/>
                <a:cs typeface="Carlito"/>
              </a:rPr>
              <a:t>the</a:t>
            </a:r>
            <a:r>
              <a:rPr sz="1412" spc="80" dirty="0">
                <a:latin typeface="Carlito"/>
                <a:cs typeface="Carlito"/>
              </a:rPr>
              <a:t>  </a:t>
            </a:r>
            <a:r>
              <a:rPr sz="1412" spc="-7" dirty="0">
                <a:latin typeface="Carlito"/>
                <a:cs typeface="Carlito"/>
              </a:rPr>
              <a:t>independent </a:t>
            </a:r>
            <a:r>
              <a:rPr sz="1412" dirty="0">
                <a:latin typeface="Carlito"/>
                <a:cs typeface="Carlito"/>
              </a:rPr>
              <a:t>variable</a:t>
            </a:r>
            <a:r>
              <a:rPr sz="1412" spc="138" dirty="0">
                <a:latin typeface="Carlito"/>
                <a:cs typeface="Carlito"/>
              </a:rPr>
              <a:t> </a:t>
            </a:r>
            <a:r>
              <a:rPr sz="1412" dirty="0">
                <a:latin typeface="Carlito"/>
                <a:cs typeface="Carlito"/>
              </a:rPr>
              <a:t>and</a:t>
            </a:r>
            <a:r>
              <a:rPr sz="1412" spc="141" dirty="0">
                <a:latin typeface="Carlito"/>
                <a:cs typeface="Carlito"/>
              </a:rPr>
              <a:t> </a:t>
            </a:r>
            <a:r>
              <a:rPr sz="1412" dirty="0">
                <a:latin typeface="Carlito"/>
                <a:cs typeface="Carlito"/>
              </a:rPr>
              <a:t>the</a:t>
            </a:r>
            <a:r>
              <a:rPr sz="1412" spc="141" dirty="0">
                <a:latin typeface="Carlito"/>
                <a:cs typeface="Carlito"/>
              </a:rPr>
              <a:t> </a:t>
            </a:r>
            <a:r>
              <a:rPr sz="1412" dirty="0">
                <a:latin typeface="Carlito"/>
                <a:cs typeface="Carlito"/>
              </a:rPr>
              <a:t>Purchased</a:t>
            </a:r>
            <a:r>
              <a:rPr sz="1412" spc="138" dirty="0">
                <a:latin typeface="Carlito"/>
                <a:cs typeface="Carlito"/>
              </a:rPr>
              <a:t> </a:t>
            </a:r>
            <a:r>
              <a:rPr sz="1412" dirty="0">
                <a:latin typeface="Carlito"/>
                <a:cs typeface="Carlito"/>
              </a:rPr>
              <a:t>variable</a:t>
            </a:r>
            <a:r>
              <a:rPr sz="1412" spc="141" dirty="0">
                <a:latin typeface="Carlito"/>
                <a:cs typeface="Carlito"/>
              </a:rPr>
              <a:t> </a:t>
            </a:r>
            <a:r>
              <a:rPr sz="1412" dirty="0">
                <a:latin typeface="Carlito"/>
                <a:cs typeface="Carlito"/>
              </a:rPr>
              <a:t>is</a:t>
            </a:r>
            <a:r>
              <a:rPr sz="1412" spc="141" dirty="0">
                <a:latin typeface="Carlito"/>
                <a:cs typeface="Carlito"/>
              </a:rPr>
              <a:t> </a:t>
            </a:r>
            <a:r>
              <a:rPr sz="1412" dirty="0">
                <a:latin typeface="Carlito"/>
                <a:cs typeface="Carlito"/>
              </a:rPr>
              <a:t>for</a:t>
            </a:r>
            <a:r>
              <a:rPr sz="1412" spc="141" dirty="0">
                <a:latin typeface="Carlito"/>
                <a:cs typeface="Carlito"/>
              </a:rPr>
              <a:t> </a:t>
            </a:r>
            <a:r>
              <a:rPr sz="1412" dirty="0">
                <a:latin typeface="Carlito"/>
                <a:cs typeface="Carlito"/>
              </a:rPr>
              <a:t>the</a:t>
            </a:r>
            <a:r>
              <a:rPr sz="1412" spc="138" dirty="0">
                <a:latin typeface="Carlito"/>
                <a:cs typeface="Carlito"/>
              </a:rPr>
              <a:t> </a:t>
            </a:r>
            <a:r>
              <a:rPr sz="1412" spc="-7" dirty="0">
                <a:latin typeface="Carlito"/>
                <a:cs typeface="Carlito"/>
              </a:rPr>
              <a:t>dependent </a:t>
            </a:r>
            <a:r>
              <a:rPr sz="1412" dirty="0">
                <a:latin typeface="Carlito"/>
                <a:cs typeface="Carlito"/>
              </a:rPr>
              <a:t>variable.</a:t>
            </a:r>
            <a:r>
              <a:rPr sz="1412" spc="21" dirty="0">
                <a:latin typeface="Carlito"/>
                <a:cs typeface="Carlito"/>
              </a:rPr>
              <a:t>  </a:t>
            </a:r>
            <a:r>
              <a:rPr sz="1412" dirty="0">
                <a:latin typeface="Carlito"/>
                <a:cs typeface="Carlito"/>
              </a:rPr>
              <a:t>Dataset</a:t>
            </a:r>
            <a:r>
              <a:rPr sz="1412" spc="21" dirty="0">
                <a:latin typeface="Carlito"/>
                <a:cs typeface="Carlito"/>
              </a:rPr>
              <a:t>  </a:t>
            </a:r>
            <a:r>
              <a:rPr sz="1412" dirty="0">
                <a:latin typeface="Carlito"/>
                <a:cs typeface="Carlito"/>
              </a:rPr>
              <a:t>is</a:t>
            </a:r>
            <a:r>
              <a:rPr sz="1412" spc="21" dirty="0">
                <a:latin typeface="Carlito"/>
                <a:cs typeface="Carlito"/>
              </a:rPr>
              <a:t>  </a:t>
            </a:r>
            <a:r>
              <a:rPr sz="1412" dirty="0">
                <a:latin typeface="Carlito"/>
                <a:cs typeface="Carlito"/>
              </a:rPr>
              <a:t>as</a:t>
            </a:r>
            <a:r>
              <a:rPr sz="1412" spc="21" dirty="0">
                <a:latin typeface="Carlito"/>
                <a:cs typeface="Carlito"/>
              </a:rPr>
              <a:t>  </a:t>
            </a:r>
            <a:r>
              <a:rPr sz="1412" dirty="0">
                <a:latin typeface="Carlito"/>
                <a:cs typeface="Carlito"/>
              </a:rPr>
              <a:t>shown</a:t>
            </a:r>
            <a:r>
              <a:rPr sz="1412" spc="25" dirty="0">
                <a:latin typeface="Carlito"/>
                <a:cs typeface="Carlito"/>
              </a:rPr>
              <a:t>  </a:t>
            </a:r>
            <a:r>
              <a:rPr sz="1412" dirty="0">
                <a:latin typeface="Carlito"/>
                <a:cs typeface="Carlito"/>
              </a:rPr>
              <a:t>in</a:t>
            </a:r>
            <a:r>
              <a:rPr sz="1412" spc="21" dirty="0">
                <a:latin typeface="Carlito"/>
                <a:cs typeface="Carlito"/>
              </a:rPr>
              <a:t>  </a:t>
            </a:r>
            <a:r>
              <a:rPr sz="1412" dirty="0">
                <a:latin typeface="Carlito"/>
                <a:cs typeface="Carlito"/>
              </a:rPr>
              <a:t>the</a:t>
            </a:r>
            <a:r>
              <a:rPr sz="1412" spc="21" dirty="0">
                <a:latin typeface="Carlito"/>
                <a:cs typeface="Carlito"/>
              </a:rPr>
              <a:t>  </a:t>
            </a:r>
            <a:r>
              <a:rPr sz="1412" dirty="0">
                <a:latin typeface="Carlito"/>
                <a:cs typeface="Carlito"/>
              </a:rPr>
              <a:t>table.</a:t>
            </a:r>
            <a:r>
              <a:rPr sz="1412" spc="21" dirty="0">
                <a:latin typeface="Carlito"/>
                <a:cs typeface="Carlito"/>
              </a:rPr>
              <a:t>  </a:t>
            </a:r>
            <a:r>
              <a:rPr sz="1412" dirty="0">
                <a:latin typeface="Carlito"/>
                <a:cs typeface="Carlito"/>
              </a:rPr>
              <a:t>Using</a:t>
            </a:r>
            <a:r>
              <a:rPr sz="1412" spc="25" dirty="0">
                <a:latin typeface="Carlito"/>
                <a:cs typeface="Carlito"/>
              </a:rPr>
              <a:t>  </a:t>
            </a:r>
            <a:r>
              <a:rPr sz="1412" dirty="0">
                <a:latin typeface="Carlito"/>
                <a:cs typeface="Carlito"/>
              </a:rPr>
              <a:t>K</a:t>
            </a:r>
            <a:r>
              <a:rPr sz="1412" spc="21" dirty="0">
                <a:latin typeface="Carlito"/>
                <a:cs typeface="Carlito"/>
              </a:rPr>
              <a:t>  </a:t>
            </a:r>
            <a:r>
              <a:rPr sz="1412" spc="-18" dirty="0">
                <a:latin typeface="Carlito"/>
                <a:cs typeface="Carlito"/>
              </a:rPr>
              <a:t>=5 </a:t>
            </a:r>
            <a:r>
              <a:rPr sz="1412" dirty="0">
                <a:latin typeface="Carlito"/>
                <a:cs typeface="Carlito"/>
              </a:rPr>
              <a:t>classify</a:t>
            </a:r>
            <a:r>
              <a:rPr sz="1412" spc="-39" dirty="0">
                <a:latin typeface="Carlito"/>
                <a:cs typeface="Carlito"/>
              </a:rPr>
              <a:t> </a:t>
            </a:r>
            <a:r>
              <a:rPr sz="1412" dirty="0">
                <a:latin typeface="Carlito"/>
                <a:cs typeface="Carlito"/>
              </a:rPr>
              <a:t>the</a:t>
            </a:r>
            <a:r>
              <a:rPr sz="1412" spc="-39" dirty="0">
                <a:latin typeface="Carlito"/>
                <a:cs typeface="Carlito"/>
              </a:rPr>
              <a:t> </a:t>
            </a:r>
            <a:r>
              <a:rPr sz="1412" dirty="0">
                <a:latin typeface="Carlito"/>
                <a:cs typeface="Carlito"/>
              </a:rPr>
              <a:t>new</a:t>
            </a:r>
            <a:r>
              <a:rPr sz="1412" spc="-39" dirty="0">
                <a:latin typeface="Carlito"/>
                <a:cs typeface="Carlito"/>
              </a:rPr>
              <a:t> </a:t>
            </a:r>
            <a:r>
              <a:rPr sz="1412" spc="-7" dirty="0">
                <a:latin typeface="Carlito"/>
                <a:cs typeface="Carlito"/>
              </a:rPr>
              <a:t>sample</a:t>
            </a:r>
            <a:endParaRPr sz="1412">
              <a:latin typeface="Carlito"/>
              <a:cs typeface="Carlito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79171" y="3320413"/>
            <a:ext cx="2998908" cy="239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3260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3516" y="1396079"/>
            <a:ext cx="6113380" cy="410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8753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7564" y="1802470"/>
            <a:ext cx="6517892" cy="357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616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3256"/>
          <a:stretch/>
        </p:blipFill>
        <p:spPr>
          <a:xfrm>
            <a:off x="140676" y="395419"/>
            <a:ext cx="8862646" cy="5929181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4383" y="304800"/>
            <a:ext cx="8475233" cy="5453941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>
              <a:spcBef>
                <a:spcPts val="71"/>
              </a:spcBef>
            </a:pPr>
            <a:r>
              <a:rPr sz="2400" u="heavy" dirty="0">
                <a:solidFill>
                  <a:srgbClr val="600B38"/>
                </a:solidFill>
                <a:uFill>
                  <a:solidFill>
                    <a:srgbClr val="600B38"/>
                  </a:solidFill>
                </a:uFill>
                <a:latin typeface="Times New Roman"/>
                <a:cs typeface="Times New Roman"/>
              </a:rPr>
              <a:t>Advantages</a:t>
            </a:r>
            <a:r>
              <a:rPr sz="2400" u="heavy" spc="-28" dirty="0">
                <a:solidFill>
                  <a:srgbClr val="600B38"/>
                </a:solidFill>
                <a:uFill>
                  <a:solidFill>
                    <a:srgbClr val="600B38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u="heavy" dirty="0">
                <a:solidFill>
                  <a:srgbClr val="600B38"/>
                </a:solidFill>
                <a:uFill>
                  <a:solidFill>
                    <a:srgbClr val="600B38"/>
                  </a:solidFill>
                </a:uFill>
                <a:latin typeface="Times New Roman"/>
                <a:cs typeface="Times New Roman"/>
              </a:rPr>
              <a:t>of</a:t>
            </a:r>
            <a:r>
              <a:rPr sz="2400" u="heavy" spc="-14" dirty="0">
                <a:solidFill>
                  <a:srgbClr val="600B38"/>
                </a:solidFill>
                <a:uFill>
                  <a:solidFill>
                    <a:srgbClr val="600B38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u="heavy" spc="-18" dirty="0">
                <a:solidFill>
                  <a:srgbClr val="600B38"/>
                </a:solidFill>
                <a:uFill>
                  <a:solidFill>
                    <a:srgbClr val="600B38"/>
                  </a:solidFill>
                </a:uFill>
                <a:latin typeface="Times New Roman"/>
                <a:cs typeface="Times New Roman"/>
              </a:rPr>
              <a:t>KNN</a:t>
            </a:r>
            <a:r>
              <a:rPr sz="2400" u="heavy" spc="-109" dirty="0">
                <a:solidFill>
                  <a:srgbClr val="600B38"/>
                </a:solidFill>
                <a:uFill>
                  <a:solidFill>
                    <a:srgbClr val="600B38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u="heavy" spc="-7" dirty="0">
                <a:solidFill>
                  <a:srgbClr val="600B38"/>
                </a:solidFill>
                <a:uFill>
                  <a:solidFill>
                    <a:srgbClr val="600B38"/>
                  </a:solidFill>
                </a:uFill>
                <a:latin typeface="Times New Roman"/>
                <a:cs typeface="Times New Roman"/>
              </a:rPr>
              <a:t>Algorithm:</a:t>
            </a:r>
            <a:endParaRPr sz="2400" dirty="0">
              <a:latin typeface="Times New Roman"/>
              <a:cs typeface="Times New Roman"/>
            </a:endParaRPr>
          </a:p>
          <a:p>
            <a:pPr marL="331254" indent="-312876">
              <a:spcBef>
                <a:spcPts val="1768"/>
              </a:spcBef>
              <a:buFont typeface="Arial"/>
              <a:buChar char="●"/>
              <a:tabLst>
                <a:tab pos="331254" algn="l"/>
              </a:tabLst>
            </a:pP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-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simple</a:t>
            </a:r>
            <a:r>
              <a:rPr sz="2400" spc="-1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1" dirty="0">
                <a:latin typeface="Times New Roman"/>
                <a:cs typeface="Times New Roman"/>
              </a:rPr>
              <a:t> </a:t>
            </a:r>
            <a:r>
              <a:rPr sz="2400" spc="-7" dirty="0">
                <a:latin typeface="Times New Roman"/>
                <a:cs typeface="Times New Roman"/>
              </a:rPr>
              <a:t>implement.</a:t>
            </a:r>
            <a:endParaRPr sz="2400" dirty="0">
              <a:latin typeface="Times New Roman"/>
              <a:cs typeface="Times New Roman"/>
            </a:endParaRPr>
          </a:p>
          <a:p>
            <a:pPr marL="331254" indent="-312876">
              <a:spcBef>
                <a:spcPts val="1333"/>
              </a:spcBef>
              <a:buFont typeface="Arial"/>
              <a:buChar char="●"/>
              <a:tabLst>
                <a:tab pos="331254" algn="l"/>
              </a:tabLst>
            </a:pP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-1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robust</a:t>
            </a:r>
            <a:r>
              <a:rPr sz="2400" spc="-1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noisy</a:t>
            </a:r>
            <a:r>
              <a:rPr sz="2400" spc="-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training</a:t>
            </a:r>
            <a:r>
              <a:rPr sz="2400" spc="-7" dirty="0">
                <a:latin typeface="Times New Roman"/>
                <a:cs typeface="Times New Roman"/>
              </a:rPr>
              <a:t> </a:t>
            </a:r>
            <a:r>
              <a:rPr sz="2400" spc="-14" dirty="0">
                <a:latin typeface="Times New Roman"/>
                <a:cs typeface="Times New Roman"/>
              </a:rPr>
              <a:t>data</a:t>
            </a:r>
            <a:endParaRPr sz="2400" dirty="0">
              <a:latin typeface="Times New Roman"/>
              <a:cs typeface="Times New Roman"/>
            </a:endParaRPr>
          </a:p>
          <a:p>
            <a:pPr marL="331254" indent="-312876">
              <a:spcBef>
                <a:spcPts val="1333"/>
              </a:spcBef>
              <a:buFont typeface="Arial"/>
              <a:buChar char="●"/>
              <a:tabLst>
                <a:tab pos="331254" algn="l"/>
              </a:tabLst>
            </a:pP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-18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1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18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more</a:t>
            </a:r>
            <a:r>
              <a:rPr sz="2400" spc="-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effective</a:t>
            </a:r>
            <a:r>
              <a:rPr sz="2400" spc="-18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if</a:t>
            </a:r>
            <a:r>
              <a:rPr sz="2400" spc="-1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8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training</a:t>
            </a:r>
            <a:r>
              <a:rPr sz="2400" spc="-1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18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4" dirty="0">
                <a:latin typeface="Times New Roman"/>
                <a:cs typeface="Times New Roman"/>
              </a:rPr>
              <a:t> </a:t>
            </a:r>
            <a:r>
              <a:rPr sz="2400" spc="-7" dirty="0">
                <a:latin typeface="Times New Roman"/>
                <a:cs typeface="Times New Roman"/>
              </a:rPr>
              <a:t>large.</a:t>
            </a:r>
            <a:endParaRPr sz="2400" dirty="0">
              <a:latin typeface="Times New Roman"/>
              <a:cs typeface="Times New Roman"/>
            </a:endParaRPr>
          </a:p>
          <a:p>
            <a:pPr>
              <a:spcBef>
                <a:spcPts val="332"/>
              </a:spcBef>
              <a:buFont typeface="Arial"/>
              <a:buChar char="●"/>
            </a:pPr>
            <a:endParaRPr sz="2400" dirty="0">
              <a:latin typeface="Times New Roman"/>
              <a:cs typeface="Times New Roman"/>
            </a:endParaRPr>
          </a:p>
          <a:p>
            <a:pPr marL="8965"/>
            <a:r>
              <a:rPr sz="2400" dirty="0">
                <a:solidFill>
                  <a:srgbClr val="600B4B"/>
                </a:solidFill>
                <a:latin typeface="Times New Roman"/>
                <a:cs typeface="Times New Roman"/>
              </a:rPr>
              <a:t>Disadvantages</a:t>
            </a:r>
            <a:r>
              <a:rPr sz="2400" spc="-42" dirty="0">
                <a:solidFill>
                  <a:srgbClr val="600B4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600B4B"/>
                </a:solidFill>
                <a:latin typeface="Times New Roman"/>
                <a:cs typeface="Times New Roman"/>
              </a:rPr>
              <a:t>of</a:t>
            </a:r>
            <a:r>
              <a:rPr sz="2400" spc="-18" dirty="0">
                <a:solidFill>
                  <a:srgbClr val="600B4B"/>
                </a:solidFill>
                <a:latin typeface="Times New Roman"/>
                <a:cs typeface="Times New Roman"/>
              </a:rPr>
              <a:t> KNN</a:t>
            </a:r>
            <a:r>
              <a:rPr sz="2400" spc="-109" dirty="0">
                <a:solidFill>
                  <a:srgbClr val="600B4B"/>
                </a:solidFill>
                <a:latin typeface="Times New Roman"/>
                <a:cs typeface="Times New Roman"/>
              </a:rPr>
              <a:t> </a:t>
            </a:r>
            <a:r>
              <a:rPr sz="2400" spc="-7" dirty="0">
                <a:solidFill>
                  <a:srgbClr val="600B4B"/>
                </a:solidFill>
                <a:latin typeface="Times New Roman"/>
                <a:cs typeface="Times New Roman"/>
              </a:rPr>
              <a:t>Algorithm:</a:t>
            </a:r>
            <a:endParaRPr sz="2400" dirty="0">
              <a:latin typeface="Times New Roman"/>
              <a:cs typeface="Times New Roman"/>
            </a:endParaRPr>
          </a:p>
          <a:p>
            <a:pPr marL="331254" indent="-312876">
              <a:spcBef>
                <a:spcPts val="1772"/>
              </a:spcBef>
              <a:buFont typeface="Arial"/>
              <a:buChar char="●"/>
              <a:tabLst>
                <a:tab pos="331254" algn="l"/>
              </a:tabLst>
            </a:pPr>
            <a:r>
              <a:rPr sz="2400" dirty="0">
                <a:latin typeface="Times New Roman"/>
                <a:cs typeface="Times New Roman"/>
              </a:rPr>
              <a:t>Always</a:t>
            </a:r>
            <a:r>
              <a:rPr sz="2400" spc="-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needs</a:t>
            </a:r>
            <a:r>
              <a:rPr sz="2400" spc="-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determine</a:t>
            </a:r>
            <a:r>
              <a:rPr sz="2400" spc="-1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value</a:t>
            </a:r>
            <a:r>
              <a:rPr sz="2400" spc="-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</a:t>
            </a:r>
            <a:r>
              <a:rPr sz="2400" spc="-1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which</a:t>
            </a:r>
            <a:r>
              <a:rPr sz="2400" spc="-1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may</a:t>
            </a:r>
            <a:r>
              <a:rPr sz="2400" spc="-1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complex</a:t>
            </a:r>
            <a:r>
              <a:rPr sz="2400" spc="-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some</a:t>
            </a:r>
            <a:r>
              <a:rPr sz="2400" spc="-14" dirty="0">
                <a:latin typeface="Times New Roman"/>
                <a:cs typeface="Times New Roman"/>
              </a:rPr>
              <a:t> </a:t>
            </a:r>
            <a:r>
              <a:rPr sz="2400" spc="-7" dirty="0">
                <a:latin typeface="Times New Roman"/>
                <a:cs typeface="Times New Roman"/>
              </a:rPr>
              <a:t>time.</a:t>
            </a:r>
            <a:endParaRPr sz="2400" dirty="0">
              <a:latin typeface="Times New Roman"/>
              <a:cs typeface="Times New Roman"/>
            </a:endParaRPr>
          </a:p>
          <a:p>
            <a:pPr marL="331254" marR="3586" indent="-313324">
              <a:lnSpc>
                <a:spcPct val="156200"/>
              </a:lnSpc>
              <a:buFont typeface="Arial"/>
              <a:buChar char="●"/>
              <a:tabLst>
                <a:tab pos="331254" algn="l"/>
              </a:tabLst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computation</a:t>
            </a:r>
            <a:r>
              <a:rPr sz="2400" spc="-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cost</a:t>
            </a:r>
            <a:r>
              <a:rPr sz="2400" spc="-1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high</a:t>
            </a:r>
            <a:r>
              <a:rPr sz="2400" spc="-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because</a:t>
            </a:r>
            <a:r>
              <a:rPr sz="2400" spc="-1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calculating</a:t>
            </a:r>
            <a:r>
              <a:rPr sz="2400" spc="-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distance</a:t>
            </a:r>
            <a:r>
              <a:rPr sz="2400" spc="-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between</a:t>
            </a:r>
            <a:r>
              <a:rPr sz="2400" spc="-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1" dirty="0">
                <a:latin typeface="Times New Roman"/>
                <a:cs typeface="Times New Roman"/>
              </a:rPr>
              <a:t> </a:t>
            </a:r>
            <a:r>
              <a:rPr sz="2400" spc="-14" dirty="0">
                <a:latin typeface="Times New Roman"/>
                <a:cs typeface="Times New Roman"/>
              </a:rPr>
              <a:t>test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2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point</a:t>
            </a:r>
            <a:r>
              <a:rPr sz="2400" spc="-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all</a:t>
            </a:r>
            <a:r>
              <a:rPr sz="2400" spc="-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samples</a:t>
            </a:r>
            <a:r>
              <a:rPr sz="2400" spc="1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present</a:t>
            </a:r>
            <a:r>
              <a:rPr sz="2400" spc="-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1" dirty="0">
                <a:latin typeface="Times New Roman"/>
                <a:cs typeface="Times New Roman"/>
              </a:rPr>
              <a:t> </a:t>
            </a:r>
            <a:r>
              <a:rPr sz="2400" spc="-7" dirty="0">
                <a:latin typeface="Times New Roman"/>
                <a:cs typeface="Times New Roman"/>
              </a:rPr>
              <a:t>dataset.</a:t>
            </a:r>
            <a:endParaRPr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558753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0376" y="762000"/>
            <a:ext cx="4185424" cy="439940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>
              <a:spcBef>
                <a:spcPts val="71"/>
              </a:spcBef>
            </a:pP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Applications</a:t>
            </a:r>
            <a:r>
              <a:rPr sz="2800" spc="-32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2800" spc="-2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18" dirty="0">
                <a:solidFill>
                  <a:srgbClr val="FF0000"/>
                </a:solidFill>
                <a:latin typeface="Times New Roman"/>
                <a:cs typeface="Times New Roman"/>
              </a:rPr>
              <a:t>KNN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0376" y="1452170"/>
            <a:ext cx="8589981" cy="3967700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 marR="645923">
              <a:lnSpc>
                <a:spcPct val="125000"/>
              </a:lnSpc>
              <a:spcBef>
                <a:spcPts val="71"/>
              </a:spcBef>
            </a:pPr>
            <a:r>
              <a:rPr sz="1977" b="1" dirty="0">
                <a:latin typeface="Times New Roman"/>
                <a:cs typeface="Times New Roman"/>
              </a:rPr>
              <a:t>Banking</a:t>
            </a:r>
            <a:r>
              <a:rPr sz="1977" b="1" spc="-21" dirty="0">
                <a:latin typeface="Times New Roman"/>
                <a:cs typeface="Times New Roman"/>
              </a:rPr>
              <a:t> </a:t>
            </a:r>
            <a:r>
              <a:rPr sz="1977" b="1" dirty="0">
                <a:latin typeface="Times New Roman"/>
                <a:cs typeface="Times New Roman"/>
              </a:rPr>
              <a:t>System</a:t>
            </a:r>
            <a:r>
              <a:rPr sz="1977" b="1" spc="-18" dirty="0">
                <a:latin typeface="Times New Roman"/>
                <a:cs typeface="Times New Roman"/>
              </a:rPr>
              <a:t> </a:t>
            </a:r>
            <a:r>
              <a:rPr sz="1977" b="1" dirty="0">
                <a:latin typeface="Times New Roman"/>
                <a:cs typeface="Times New Roman"/>
              </a:rPr>
              <a:t>:</a:t>
            </a:r>
            <a:r>
              <a:rPr sz="1977" b="1" spc="-21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KNN</a:t>
            </a:r>
            <a:r>
              <a:rPr sz="1977" spc="-21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can</a:t>
            </a:r>
            <a:r>
              <a:rPr sz="1977" spc="-18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be</a:t>
            </a:r>
            <a:r>
              <a:rPr sz="1977" spc="-21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used</a:t>
            </a:r>
            <a:r>
              <a:rPr sz="1977" spc="-18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in</a:t>
            </a:r>
            <a:r>
              <a:rPr sz="1977" spc="-18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banking</a:t>
            </a:r>
            <a:r>
              <a:rPr sz="1977" spc="-18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system</a:t>
            </a:r>
            <a:r>
              <a:rPr sz="1977" spc="-21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to</a:t>
            </a:r>
            <a:r>
              <a:rPr sz="1977" spc="-18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predict</a:t>
            </a:r>
            <a:r>
              <a:rPr sz="1977" spc="-21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whether</a:t>
            </a:r>
            <a:r>
              <a:rPr sz="1977" spc="-18" dirty="0">
                <a:latin typeface="Times New Roman"/>
                <a:cs typeface="Times New Roman"/>
              </a:rPr>
              <a:t> an </a:t>
            </a:r>
            <a:r>
              <a:rPr sz="1977" dirty="0">
                <a:latin typeface="Times New Roman"/>
                <a:cs typeface="Times New Roman"/>
              </a:rPr>
              <a:t>individual</a:t>
            </a:r>
            <a:r>
              <a:rPr sz="1977" spc="-21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is</a:t>
            </a:r>
            <a:r>
              <a:rPr sz="1977" spc="-18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fit</a:t>
            </a:r>
            <a:r>
              <a:rPr sz="1977" spc="-18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for</a:t>
            </a:r>
            <a:r>
              <a:rPr sz="1977" spc="-14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loan</a:t>
            </a:r>
            <a:r>
              <a:rPr sz="1977" spc="-18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approval?</a:t>
            </a:r>
            <a:r>
              <a:rPr sz="1977" spc="-18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Does</a:t>
            </a:r>
            <a:r>
              <a:rPr sz="1977" spc="-18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that</a:t>
            </a:r>
            <a:r>
              <a:rPr sz="1977" spc="-18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individual</a:t>
            </a:r>
            <a:r>
              <a:rPr sz="1977" spc="-21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have</a:t>
            </a:r>
            <a:r>
              <a:rPr sz="1977" spc="-18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the</a:t>
            </a:r>
            <a:r>
              <a:rPr sz="1977" spc="-18" dirty="0">
                <a:latin typeface="Times New Roman"/>
                <a:cs typeface="Times New Roman"/>
              </a:rPr>
              <a:t> </a:t>
            </a:r>
            <a:r>
              <a:rPr sz="1977" spc="-7" dirty="0">
                <a:latin typeface="Times New Roman"/>
                <a:cs typeface="Times New Roman"/>
              </a:rPr>
              <a:t>characteristics </a:t>
            </a:r>
            <a:r>
              <a:rPr sz="1977" dirty="0">
                <a:latin typeface="Times New Roman"/>
                <a:cs typeface="Times New Roman"/>
              </a:rPr>
              <a:t>similar</a:t>
            </a:r>
            <a:r>
              <a:rPr sz="1977" spc="-18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to</a:t>
            </a:r>
            <a:r>
              <a:rPr sz="1977" spc="-11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the</a:t>
            </a:r>
            <a:r>
              <a:rPr sz="1977" spc="-14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defaulters</a:t>
            </a:r>
            <a:r>
              <a:rPr sz="1977" spc="-11" dirty="0">
                <a:latin typeface="Times New Roman"/>
                <a:cs typeface="Times New Roman"/>
              </a:rPr>
              <a:t> </a:t>
            </a:r>
            <a:r>
              <a:rPr sz="1977" spc="-14" dirty="0">
                <a:latin typeface="Times New Roman"/>
                <a:cs typeface="Times New Roman"/>
              </a:rPr>
              <a:t>one?</a:t>
            </a:r>
            <a:endParaRPr sz="1977">
              <a:latin typeface="Times New Roman"/>
              <a:cs typeface="Times New Roman"/>
            </a:endParaRPr>
          </a:p>
          <a:p>
            <a:pPr marL="8965" marR="6275">
              <a:lnSpc>
                <a:spcPct val="125000"/>
              </a:lnSpc>
            </a:pPr>
            <a:r>
              <a:rPr sz="1977" b="1" dirty="0">
                <a:latin typeface="Times New Roman"/>
                <a:cs typeface="Times New Roman"/>
              </a:rPr>
              <a:t>Credit</a:t>
            </a:r>
            <a:r>
              <a:rPr sz="1977" b="1" spc="-32" dirty="0">
                <a:latin typeface="Times New Roman"/>
                <a:cs typeface="Times New Roman"/>
              </a:rPr>
              <a:t> </a:t>
            </a:r>
            <a:r>
              <a:rPr sz="1977" b="1" dirty="0">
                <a:latin typeface="Times New Roman"/>
                <a:cs typeface="Times New Roman"/>
              </a:rPr>
              <a:t>Ratings</a:t>
            </a:r>
            <a:r>
              <a:rPr sz="1977" b="1" spc="-32" dirty="0">
                <a:latin typeface="Times New Roman"/>
                <a:cs typeface="Times New Roman"/>
              </a:rPr>
              <a:t> </a:t>
            </a:r>
            <a:r>
              <a:rPr sz="1977" b="1" dirty="0">
                <a:latin typeface="Times New Roman"/>
                <a:cs typeface="Times New Roman"/>
              </a:rPr>
              <a:t>:</a:t>
            </a:r>
            <a:r>
              <a:rPr sz="1977" b="1" spc="-28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KNN</a:t>
            </a:r>
            <a:r>
              <a:rPr sz="1977" spc="-32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algorithms</a:t>
            </a:r>
            <a:r>
              <a:rPr sz="1977" spc="-35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can</a:t>
            </a:r>
            <a:r>
              <a:rPr sz="1977" spc="-28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be</a:t>
            </a:r>
            <a:r>
              <a:rPr sz="1977" spc="-35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used</a:t>
            </a:r>
            <a:r>
              <a:rPr sz="1977" spc="-28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to</a:t>
            </a:r>
            <a:r>
              <a:rPr sz="1977" spc="-28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find</a:t>
            </a:r>
            <a:r>
              <a:rPr sz="1977" spc="-32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an</a:t>
            </a:r>
            <a:r>
              <a:rPr sz="1977" spc="-28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individual’s</a:t>
            </a:r>
            <a:r>
              <a:rPr sz="1977" spc="-35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credit</a:t>
            </a:r>
            <a:r>
              <a:rPr sz="1977" spc="-32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rating</a:t>
            </a:r>
            <a:r>
              <a:rPr sz="1977" spc="-25" dirty="0">
                <a:latin typeface="Times New Roman"/>
                <a:cs typeface="Times New Roman"/>
              </a:rPr>
              <a:t> </a:t>
            </a:r>
            <a:r>
              <a:rPr sz="1977" spc="-18" dirty="0">
                <a:latin typeface="Times New Roman"/>
                <a:cs typeface="Times New Roman"/>
              </a:rPr>
              <a:t>by </a:t>
            </a:r>
            <a:r>
              <a:rPr sz="1977" dirty="0">
                <a:latin typeface="Times New Roman"/>
                <a:cs typeface="Times New Roman"/>
              </a:rPr>
              <a:t>comparing</a:t>
            </a:r>
            <a:r>
              <a:rPr sz="1977" spc="-7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with</a:t>
            </a:r>
            <a:r>
              <a:rPr sz="1977" spc="-4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the</a:t>
            </a:r>
            <a:r>
              <a:rPr sz="1977" spc="-7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persons</a:t>
            </a:r>
            <a:r>
              <a:rPr sz="1977" spc="-11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having</a:t>
            </a:r>
            <a:r>
              <a:rPr sz="1977" spc="-4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similar</a:t>
            </a:r>
            <a:r>
              <a:rPr sz="1977" spc="-4" dirty="0">
                <a:latin typeface="Times New Roman"/>
                <a:cs typeface="Times New Roman"/>
              </a:rPr>
              <a:t> </a:t>
            </a:r>
            <a:r>
              <a:rPr sz="1977" spc="-7" dirty="0">
                <a:latin typeface="Times New Roman"/>
                <a:cs typeface="Times New Roman"/>
              </a:rPr>
              <a:t>traits.</a:t>
            </a:r>
            <a:endParaRPr sz="1977">
              <a:latin typeface="Times New Roman"/>
              <a:cs typeface="Times New Roman"/>
            </a:endParaRPr>
          </a:p>
          <a:p>
            <a:pPr marL="8965" marR="412387" algn="just">
              <a:lnSpc>
                <a:spcPct val="125000"/>
              </a:lnSpc>
            </a:pPr>
            <a:r>
              <a:rPr sz="1977" b="1" dirty="0">
                <a:latin typeface="Times New Roman"/>
                <a:cs typeface="Times New Roman"/>
              </a:rPr>
              <a:t>Politics</a:t>
            </a:r>
            <a:r>
              <a:rPr sz="1977" b="1" spc="-21" dirty="0">
                <a:latin typeface="Times New Roman"/>
                <a:cs typeface="Times New Roman"/>
              </a:rPr>
              <a:t> </a:t>
            </a:r>
            <a:r>
              <a:rPr sz="1977" b="1" dirty="0">
                <a:latin typeface="Times New Roman"/>
                <a:cs typeface="Times New Roman"/>
              </a:rPr>
              <a:t>:</a:t>
            </a:r>
            <a:r>
              <a:rPr sz="1977" b="1" spc="-14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With</a:t>
            </a:r>
            <a:r>
              <a:rPr sz="1977" spc="-18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the</a:t>
            </a:r>
            <a:r>
              <a:rPr sz="1977" spc="-18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help</a:t>
            </a:r>
            <a:r>
              <a:rPr sz="1977" spc="-18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of</a:t>
            </a:r>
            <a:r>
              <a:rPr sz="1977" spc="-14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KNN</a:t>
            </a:r>
            <a:r>
              <a:rPr sz="1977" spc="-18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algorithms,</a:t>
            </a:r>
            <a:r>
              <a:rPr sz="1977" spc="-18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we</a:t>
            </a:r>
            <a:r>
              <a:rPr sz="1977" spc="-18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can</a:t>
            </a:r>
            <a:r>
              <a:rPr sz="1977" spc="-18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classify</a:t>
            </a:r>
            <a:r>
              <a:rPr sz="1977" spc="-14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a</a:t>
            </a:r>
            <a:r>
              <a:rPr sz="1977" spc="-18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potential</a:t>
            </a:r>
            <a:r>
              <a:rPr sz="1977" spc="-21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voter</a:t>
            </a:r>
            <a:r>
              <a:rPr sz="1977" spc="-14" dirty="0">
                <a:latin typeface="Times New Roman"/>
                <a:cs typeface="Times New Roman"/>
              </a:rPr>
              <a:t> into </a:t>
            </a:r>
            <a:r>
              <a:rPr sz="1977" dirty="0">
                <a:latin typeface="Times New Roman"/>
                <a:cs typeface="Times New Roman"/>
              </a:rPr>
              <a:t>various</a:t>
            </a:r>
            <a:r>
              <a:rPr sz="1977" spc="-46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classes</a:t>
            </a:r>
            <a:r>
              <a:rPr sz="1977" spc="-46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like</a:t>
            </a:r>
            <a:r>
              <a:rPr sz="1977" spc="-42" dirty="0">
                <a:latin typeface="Times New Roman"/>
                <a:cs typeface="Times New Roman"/>
              </a:rPr>
              <a:t> </a:t>
            </a:r>
            <a:r>
              <a:rPr sz="1977" spc="-7" dirty="0">
                <a:latin typeface="Times New Roman"/>
                <a:cs typeface="Times New Roman"/>
              </a:rPr>
              <a:t>“Will</a:t>
            </a:r>
            <a:r>
              <a:rPr sz="1977" spc="-78" dirty="0">
                <a:latin typeface="Times New Roman"/>
                <a:cs typeface="Times New Roman"/>
              </a:rPr>
              <a:t> </a:t>
            </a:r>
            <a:r>
              <a:rPr sz="1977" spc="-35" dirty="0">
                <a:latin typeface="Times New Roman"/>
                <a:cs typeface="Times New Roman"/>
              </a:rPr>
              <a:t>Vote”,</a:t>
            </a:r>
            <a:r>
              <a:rPr sz="1977" spc="-42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“Will</a:t>
            </a:r>
            <a:r>
              <a:rPr sz="1977" spc="-42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not</a:t>
            </a:r>
            <a:r>
              <a:rPr sz="1977" spc="-78" dirty="0">
                <a:latin typeface="Times New Roman"/>
                <a:cs typeface="Times New Roman"/>
              </a:rPr>
              <a:t> </a:t>
            </a:r>
            <a:r>
              <a:rPr sz="1977" spc="-35" dirty="0">
                <a:latin typeface="Times New Roman"/>
                <a:cs typeface="Times New Roman"/>
              </a:rPr>
              <a:t>Vote”,</a:t>
            </a:r>
            <a:r>
              <a:rPr sz="1977" spc="-42" dirty="0">
                <a:latin typeface="Times New Roman"/>
                <a:cs typeface="Times New Roman"/>
              </a:rPr>
              <a:t> </a:t>
            </a:r>
            <a:r>
              <a:rPr sz="1977" spc="-7" dirty="0">
                <a:latin typeface="Times New Roman"/>
                <a:cs typeface="Times New Roman"/>
              </a:rPr>
              <a:t>“Will</a:t>
            </a:r>
            <a:r>
              <a:rPr sz="1977" spc="-78" dirty="0">
                <a:latin typeface="Times New Roman"/>
                <a:cs typeface="Times New Roman"/>
              </a:rPr>
              <a:t> </a:t>
            </a:r>
            <a:r>
              <a:rPr sz="1977" spc="-53" dirty="0">
                <a:latin typeface="Times New Roman"/>
                <a:cs typeface="Times New Roman"/>
              </a:rPr>
              <a:t>Vote</a:t>
            </a:r>
            <a:r>
              <a:rPr sz="1977" spc="-42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to</a:t>
            </a:r>
            <a:r>
              <a:rPr sz="1977" spc="-42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Party</a:t>
            </a:r>
            <a:r>
              <a:rPr sz="1977" spc="-39" dirty="0">
                <a:latin typeface="Times New Roman"/>
                <a:cs typeface="Times New Roman"/>
              </a:rPr>
              <a:t> </a:t>
            </a:r>
            <a:r>
              <a:rPr sz="1977" spc="-7" dirty="0">
                <a:latin typeface="Times New Roman"/>
                <a:cs typeface="Times New Roman"/>
              </a:rPr>
              <a:t>‘Congress’, “Will</a:t>
            </a:r>
            <a:r>
              <a:rPr sz="1977" spc="-78" dirty="0">
                <a:latin typeface="Times New Roman"/>
                <a:cs typeface="Times New Roman"/>
              </a:rPr>
              <a:t> </a:t>
            </a:r>
            <a:r>
              <a:rPr sz="1977" spc="-53" dirty="0">
                <a:latin typeface="Times New Roman"/>
                <a:cs typeface="Times New Roman"/>
              </a:rPr>
              <a:t>Vote</a:t>
            </a:r>
            <a:r>
              <a:rPr sz="1977" spc="-46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to</a:t>
            </a:r>
            <a:r>
              <a:rPr sz="1977" spc="-42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Party</a:t>
            </a:r>
            <a:r>
              <a:rPr sz="1977" spc="-39" dirty="0">
                <a:latin typeface="Times New Roman"/>
                <a:cs typeface="Times New Roman"/>
              </a:rPr>
              <a:t> </a:t>
            </a:r>
            <a:r>
              <a:rPr sz="1977" spc="-7" dirty="0">
                <a:latin typeface="Times New Roman"/>
                <a:cs typeface="Times New Roman"/>
              </a:rPr>
              <a:t>‘BJP’.</a:t>
            </a:r>
            <a:endParaRPr sz="1977">
              <a:latin typeface="Times New Roman"/>
              <a:cs typeface="Times New Roman"/>
            </a:endParaRPr>
          </a:p>
          <a:p>
            <a:pPr marL="8965" algn="just">
              <a:spcBef>
                <a:spcPts val="1016"/>
              </a:spcBef>
            </a:pPr>
            <a:r>
              <a:rPr sz="1977" dirty="0">
                <a:latin typeface="Times New Roman"/>
                <a:cs typeface="Times New Roman"/>
              </a:rPr>
              <a:t>KNN</a:t>
            </a:r>
            <a:r>
              <a:rPr sz="1977" spc="88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algorithm</a:t>
            </a:r>
            <a:r>
              <a:rPr sz="1977" spc="88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can</a:t>
            </a:r>
            <a:r>
              <a:rPr sz="1977" spc="92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be</a:t>
            </a:r>
            <a:r>
              <a:rPr sz="1977" spc="88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used</a:t>
            </a:r>
            <a:r>
              <a:rPr sz="1977" spc="92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are</a:t>
            </a:r>
            <a:r>
              <a:rPr sz="1977" spc="88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Speech</a:t>
            </a:r>
            <a:r>
              <a:rPr sz="1977" spc="92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Recognition,</a:t>
            </a:r>
            <a:r>
              <a:rPr sz="1977" spc="88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Handwriting</a:t>
            </a:r>
            <a:r>
              <a:rPr sz="1977" spc="92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Detection,</a:t>
            </a:r>
            <a:r>
              <a:rPr sz="1977" spc="88" dirty="0">
                <a:latin typeface="Times New Roman"/>
                <a:cs typeface="Times New Roman"/>
              </a:rPr>
              <a:t> </a:t>
            </a:r>
            <a:r>
              <a:rPr sz="1977" spc="-7" dirty="0">
                <a:latin typeface="Times New Roman"/>
                <a:cs typeface="Times New Roman"/>
              </a:rPr>
              <a:t>Image</a:t>
            </a:r>
            <a:endParaRPr sz="1977">
              <a:latin typeface="Times New Roman"/>
              <a:cs typeface="Times New Roman"/>
            </a:endParaRPr>
          </a:p>
          <a:p>
            <a:pPr marL="8965" algn="just">
              <a:spcBef>
                <a:spcPts val="1422"/>
              </a:spcBef>
            </a:pPr>
            <a:r>
              <a:rPr sz="1977" dirty="0">
                <a:latin typeface="Times New Roman"/>
                <a:cs typeface="Times New Roman"/>
              </a:rPr>
              <a:t>Recognition</a:t>
            </a:r>
            <a:r>
              <a:rPr sz="1977" spc="-35" dirty="0">
                <a:latin typeface="Times New Roman"/>
                <a:cs typeface="Times New Roman"/>
              </a:rPr>
              <a:t> </a:t>
            </a:r>
            <a:r>
              <a:rPr sz="1977" dirty="0">
                <a:latin typeface="Times New Roman"/>
                <a:cs typeface="Times New Roman"/>
              </a:rPr>
              <a:t>and</a:t>
            </a:r>
            <a:r>
              <a:rPr sz="1977" spc="-71" dirty="0">
                <a:latin typeface="Times New Roman"/>
                <a:cs typeface="Times New Roman"/>
              </a:rPr>
              <a:t> </a:t>
            </a:r>
            <a:r>
              <a:rPr sz="1977" spc="-7" dirty="0">
                <a:latin typeface="Times New Roman"/>
                <a:cs typeface="Times New Roman"/>
              </a:rPr>
              <a:t>Video</a:t>
            </a:r>
            <a:r>
              <a:rPr sz="1977" spc="-35" dirty="0">
                <a:latin typeface="Times New Roman"/>
                <a:cs typeface="Times New Roman"/>
              </a:rPr>
              <a:t> </a:t>
            </a:r>
            <a:r>
              <a:rPr sz="1977" spc="-7" dirty="0">
                <a:latin typeface="Times New Roman"/>
                <a:cs typeface="Times New Roman"/>
              </a:rPr>
              <a:t>Recognition.</a:t>
            </a:r>
            <a:endParaRPr sz="1977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339546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430887"/>
          </a:xfrm>
        </p:spPr>
        <p:txBody>
          <a:bodyPr/>
          <a:lstStyle/>
          <a:p>
            <a:pPr algn="ctr"/>
            <a:r>
              <a:rPr sz="2800" b="1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7340"/>
            <a:ext cx="8382000" cy="1699260"/>
          </a:xfrm>
        </p:spPr>
        <p:txBody>
          <a:bodyPr/>
          <a:lstStyle/>
          <a:p>
            <a:r>
              <a:rPr sz="2800" dirty="0"/>
              <a:t>Compute the density for the data samples </a:t>
            </a:r>
            <a:endParaRPr lang="en-US" sz="2800" dirty="0"/>
          </a:p>
          <a:p>
            <a:r>
              <a:rPr sz="2800" dirty="0"/>
              <a:t>&lt;3, 4.5, 5.2, 6, 7.5, 8.2&gt;</a:t>
            </a:r>
            <a:endParaRPr lang="en-US" sz="2800" dirty="0"/>
          </a:p>
          <a:p>
            <a:r>
              <a:rPr sz="2800" dirty="0"/>
              <a:t> using a bin width 2 and sketch the density plot.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430887"/>
          </a:xfrm>
        </p:spPr>
        <p:txBody>
          <a:bodyPr/>
          <a:lstStyle/>
          <a:p>
            <a:r>
              <a:rPr sz="2800" dirty="0"/>
              <a:t>Step 1: Identify Data Range and Define Bins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7340"/>
            <a:ext cx="8229600" cy="3939540"/>
          </a:xfrm>
        </p:spPr>
        <p:txBody>
          <a:bodyPr/>
          <a:lstStyle/>
          <a:p>
            <a:r>
              <a:rPr sz="3200" dirty="0"/>
              <a:t>Data samples: {3, 4.5, 5.2, 6, 7.5, 8.2}</a:t>
            </a:r>
          </a:p>
          <a:p>
            <a:r>
              <a:rPr sz="3200" dirty="0"/>
              <a:t>Minimum = 3, Maximum = 8.2</a:t>
            </a:r>
          </a:p>
          <a:p>
            <a:endParaRPr sz="3200" dirty="0"/>
          </a:p>
          <a:p>
            <a:r>
              <a:rPr sz="3200" dirty="0"/>
              <a:t>Defined bins (width = 2):</a:t>
            </a:r>
          </a:p>
          <a:p>
            <a:r>
              <a:rPr sz="3200" dirty="0"/>
              <a:t>• [2, 4)</a:t>
            </a:r>
          </a:p>
          <a:p>
            <a:r>
              <a:rPr sz="3200" dirty="0"/>
              <a:t>• [4, 6)</a:t>
            </a:r>
          </a:p>
          <a:p>
            <a:r>
              <a:rPr sz="3200" dirty="0"/>
              <a:t>• [6, 8)</a:t>
            </a:r>
          </a:p>
          <a:p>
            <a:r>
              <a:rPr sz="3200" dirty="0"/>
              <a:t>• [8, 10)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430887"/>
          </a:xfrm>
        </p:spPr>
        <p:txBody>
          <a:bodyPr/>
          <a:lstStyle/>
          <a:p>
            <a:r>
              <a:rPr lang="en-US" sz="2800" dirty="0"/>
              <a:t>Step 2: Count Samples in Each Bin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7340"/>
            <a:ext cx="8229600" cy="1969770"/>
          </a:xfrm>
        </p:spPr>
        <p:txBody>
          <a:bodyPr/>
          <a:lstStyle/>
          <a:p>
            <a:r>
              <a:rPr sz="3200" dirty="0"/>
              <a:t>• Bin [2, 4): {3} → count = 1</a:t>
            </a:r>
          </a:p>
          <a:p>
            <a:r>
              <a:rPr sz="3200" dirty="0"/>
              <a:t>• Bin [4, 6): {4.5, 5.2} → count = 2</a:t>
            </a:r>
          </a:p>
          <a:p>
            <a:r>
              <a:rPr sz="3200" dirty="0"/>
              <a:t>• Bin [6, 8): {6, 7.5} → count = 2</a:t>
            </a:r>
          </a:p>
          <a:p>
            <a:r>
              <a:rPr sz="3200" dirty="0"/>
              <a:t>• Bin [8, 10): {8.2} → count = 1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14" y="685800"/>
            <a:ext cx="8229600" cy="430887"/>
          </a:xfrm>
        </p:spPr>
        <p:txBody>
          <a:bodyPr/>
          <a:lstStyle/>
          <a:p>
            <a:r>
              <a:rPr sz="2800" dirty="0"/>
              <a:t>Step 3: Compute Density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7340"/>
            <a:ext cx="8229600" cy="2215991"/>
          </a:xfrm>
        </p:spPr>
        <p:txBody>
          <a:bodyPr/>
          <a:lstStyle/>
          <a:p>
            <a:r>
              <a:rPr sz="2400" dirty="0"/>
              <a:t>Formula: Density = Count / (n × Bin width), where n = 6</a:t>
            </a:r>
          </a:p>
          <a:p>
            <a:endParaRPr sz="2400" dirty="0"/>
          </a:p>
          <a:p>
            <a:r>
              <a:rPr sz="2400" dirty="0"/>
              <a:t>• [2, 4): 1 / (6×2) = 1/12 ≈ 0.083</a:t>
            </a:r>
          </a:p>
          <a:p>
            <a:r>
              <a:rPr sz="2400" dirty="0"/>
              <a:t>• [4, 6): 2 / (6×2) = 2/12 ≈ 0.167</a:t>
            </a:r>
          </a:p>
          <a:p>
            <a:r>
              <a:rPr sz="2400" dirty="0"/>
              <a:t>• [6, 8): 2 / (6×2) = 2/12 ≈ 0.167</a:t>
            </a:r>
          </a:p>
          <a:p>
            <a:r>
              <a:rPr sz="2400" dirty="0"/>
              <a:t>• [8, 10): 1 / (6×2) = 1/12 ≈ 0.083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894367"/>
              </p:ext>
            </p:extLst>
          </p:nvPr>
        </p:nvGraphicFramePr>
        <p:xfrm>
          <a:off x="685800" y="1219200"/>
          <a:ext cx="7467600" cy="373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6760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rPr sz="2800"/>
                        <a:t>Bin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rPr sz="280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rPr sz="2800"/>
                        <a:t>Density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rPr sz="2800"/>
                        <a:t>[2, 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rPr sz="2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rPr sz="2800"/>
                        <a:t>0.083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rPr sz="2800" dirty="0"/>
                        <a:t>[4, 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rPr sz="2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rPr sz="2800" dirty="0"/>
                        <a:t>0.167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rPr sz="2800"/>
                        <a:t>[6, 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rPr sz="2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rPr sz="2800"/>
                        <a:t>0.167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rPr sz="2800"/>
                        <a:t>[8, 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rPr sz="2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rPr sz="2800" dirty="0"/>
                        <a:t>0.083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6A19E3-0DCD-8084-7323-E3445FD8D4FE}"/>
              </a:ext>
            </a:extLst>
          </p:cNvPr>
          <p:cNvSpPr txBox="1"/>
          <p:nvPr/>
        </p:nvSpPr>
        <p:spPr>
          <a:xfrm>
            <a:off x="3124200" y="2743200"/>
            <a:ext cx="2400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End of Unit 2</a:t>
            </a:r>
          </a:p>
        </p:txBody>
      </p:sp>
    </p:spTree>
    <p:extLst>
      <p:ext uri="{BB962C8B-B14F-4D97-AF65-F5344CB8AC3E}">
        <p14:creationId xmlns:p14="http://schemas.microsoft.com/office/powerpoint/2010/main" val="2671864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4499"/>
          <a:stretch/>
        </p:blipFill>
        <p:spPr>
          <a:xfrm>
            <a:off x="140676" y="395419"/>
            <a:ext cx="8862646" cy="585298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3769" y="676795"/>
            <a:ext cx="8880230" cy="578578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3384" y="263525"/>
            <a:ext cx="8299938" cy="63309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9695"/>
          <a:stretch/>
        </p:blipFill>
        <p:spPr>
          <a:xfrm>
            <a:off x="140676" y="536107"/>
            <a:ext cx="8897815" cy="540749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7830" y="395419"/>
            <a:ext cx="7895492" cy="612871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13838"/>
          <a:stretch/>
        </p:blipFill>
        <p:spPr>
          <a:xfrm>
            <a:off x="140676" y="676795"/>
            <a:ext cx="8897815" cy="503820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10967"/>
          <a:stretch/>
        </p:blipFill>
        <p:spPr>
          <a:xfrm>
            <a:off x="140676" y="536107"/>
            <a:ext cx="8897815" cy="533129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7149"/>
          <a:stretch/>
        </p:blipFill>
        <p:spPr>
          <a:xfrm>
            <a:off x="140676" y="536107"/>
            <a:ext cx="8862646" cy="555989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AAFC7C-968D-9BAB-EB80-85FB9E67E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838200"/>
            <a:ext cx="9001125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9276" y="395419"/>
            <a:ext cx="8651630" cy="619905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5012"/>
          <a:stretch/>
        </p:blipFill>
        <p:spPr>
          <a:xfrm>
            <a:off x="140676" y="395419"/>
            <a:ext cx="8880230" cy="577678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8056"/>
          <a:stretch/>
        </p:blipFill>
        <p:spPr>
          <a:xfrm>
            <a:off x="140676" y="263525"/>
            <a:ext cx="8862646" cy="57562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353" y="263525"/>
            <a:ext cx="8862646" cy="63309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4405"/>
          <a:stretch/>
        </p:blipFill>
        <p:spPr>
          <a:xfrm>
            <a:off x="140676" y="263525"/>
            <a:ext cx="8880230" cy="59848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10716"/>
          <a:stretch/>
        </p:blipFill>
        <p:spPr>
          <a:xfrm>
            <a:off x="140676" y="395419"/>
            <a:ext cx="8880230" cy="547198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4499"/>
          <a:stretch/>
        </p:blipFill>
        <p:spPr>
          <a:xfrm>
            <a:off x="140676" y="395419"/>
            <a:ext cx="8862646" cy="585298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5742"/>
          <a:stretch/>
        </p:blipFill>
        <p:spPr>
          <a:xfrm>
            <a:off x="140676" y="395419"/>
            <a:ext cx="9003323" cy="577678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3769" y="395419"/>
            <a:ext cx="8774723" cy="61990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9928"/>
          <a:stretch/>
        </p:blipFill>
        <p:spPr>
          <a:xfrm>
            <a:off x="140676" y="676795"/>
            <a:ext cx="8862646" cy="526680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4499"/>
          <a:stretch/>
        </p:blipFill>
        <p:spPr>
          <a:xfrm>
            <a:off x="140676" y="395419"/>
            <a:ext cx="8897815" cy="585298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5742"/>
          <a:stretch/>
        </p:blipFill>
        <p:spPr>
          <a:xfrm>
            <a:off x="140676" y="395419"/>
            <a:ext cx="8862646" cy="577678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5742"/>
          <a:stretch/>
        </p:blipFill>
        <p:spPr>
          <a:xfrm>
            <a:off x="140676" y="395419"/>
            <a:ext cx="8862646" cy="577678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4499"/>
          <a:stretch/>
        </p:blipFill>
        <p:spPr>
          <a:xfrm>
            <a:off x="140676" y="395419"/>
            <a:ext cx="8880230" cy="585298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5123" y="395419"/>
            <a:ext cx="8598876" cy="619905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13202"/>
          <a:stretch/>
        </p:blipFill>
        <p:spPr>
          <a:xfrm>
            <a:off x="140676" y="395419"/>
            <a:ext cx="8862646" cy="531958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5742"/>
          <a:stretch/>
        </p:blipFill>
        <p:spPr>
          <a:xfrm>
            <a:off x="140676" y="395419"/>
            <a:ext cx="8862646" cy="577678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5742"/>
          <a:stretch/>
        </p:blipFill>
        <p:spPr>
          <a:xfrm>
            <a:off x="140676" y="395419"/>
            <a:ext cx="8862646" cy="577678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9472"/>
          <a:stretch/>
        </p:blipFill>
        <p:spPr>
          <a:xfrm>
            <a:off x="140676" y="395419"/>
            <a:ext cx="8897815" cy="5548181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2013"/>
          <a:stretch/>
        </p:blipFill>
        <p:spPr>
          <a:xfrm>
            <a:off x="140676" y="395419"/>
            <a:ext cx="8897815" cy="600538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11508"/>
          <a:stretch/>
        </p:blipFill>
        <p:spPr>
          <a:xfrm>
            <a:off x="140676" y="817483"/>
            <a:ext cx="9003323" cy="504991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4839"/>
          <a:stretch/>
        </p:blipFill>
        <p:spPr>
          <a:xfrm>
            <a:off x="140676" y="826277"/>
            <a:ext cx="9003323" cy="542212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7502"/>
          <a:stretch/>
        </p:blipFill>
        <p:spPr>
          <a:xfrm>
            <a:off x="140676" y="817483"/>
            <a:ext cx="8862646" cy="5278517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7149"/>
          <a:stretch/>
        </p:blipFill>
        <p:spPr>
          <a:xfrm>
            <a:off x="0" y="536107"/>
            <a:ext cx="9144000" cy="5559893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10716"/>
          <a:stretch/>
        </p:blipFill>
        <p:spPr>
          <a:xfrm>
            <a:off x="0" y="395419"/>
            <a:ext cx="9144000" cy="5471981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9695"/>
          <a:stretch/>
        </p:blipFill>
        <p:spPr>
          <a:xfrm>
            <a:off x="140676" y="536107"/>
            <a:ext cx="9003323" cy="5407493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4499"/>
          <a:stretch/>
        </p:blipFill>
        <p:spPr>
          <a:xfrm>
            <a:off x="0" y="395419"/>
            <a:ext cx="9003323" cy="5852981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20855"/>
          <a:stretch/>
        </p:blipFill>
        <p:spPr>
          <a:xfrm>
            <a:off x="140676" y="817483"/>
            <a:ext cx="8897815" cy="4516517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13823"/>
          <a:stretch/>
        </p:blipFill>
        <p:spPr>
          <a:xfrm>
            <a:off x="0" y="2371725"/>
            <a:ext cx="9144000" cy="380047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14097"/>
          <a:stretch/>
        </p:blipFill>
        <p:spPr>
          <a:xfrm>
            <a:off x="228600" y="295275"/>
            <a:ext cx="8763000" cy="557212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F0A26-9715-9265-255A-295D13A46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677108"/>
          </a:xfrm>
        </p:spPr>
        <p:txBody>
          <a:bodyPr/>
          <a:lstStyle/>
          <a:p>
            <a:r>
              <a:rPr lang="en-IN" sz="4400" dirty="0"/>
              <a:t>Parametric Estimation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A79C4B-7956-7948-C7DE-21F06769C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577340"/>
            <a:ext cx="8229600" cy="2954655"/>
          </a:xfrm>
        </p:spPr>
        <p:txBody>
          <a:bodyPr/>
          <a:lstStyle/>
          <a:p>
            <a:r>
              <a:rPr lang="en-US" sz="2400" b="1" dirty="0"/>
              <a:t>Estimating a fixed number of parameters</a:t>
            </a:r>
            <a:r>
              <a:rPr lang="en-US" sz="2400" dirty="0"/>
              <a:t> that define a known type (or form) of model or probability distribution.</a:t>
            </a:r>
          </a:p>
          <a:p>
            <a:endParaRPr lang="en-US" sz="2400" dirty="0"/>
          </a:p>
          <a:p>
            <a:pPr>
              <a:buNone/>
            </a:pPr>
            <a:r>
              <a:rPr lang="en-US" sz="2400" dirty="0"/>
              <a:t>This means: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We </a:t>
            </a:r>
            <a:r>
              <a:rPr lang="en-US" sz="2400" b="1" dirty="0"/>
              <a:t>assume</a:t>
            </a:r>
            <a:r>
              <a:rPr lang="en-US" sz="2400" dirty="0"/>
              <a:t> the data comes from a specific distribution (e.g., normal, exponential, etc.).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We then </a:t>
            </a:r>
            <a:r>
              <a:rPr lang="en-US" sz="2400" b="1" dirty="0"/>
              <a:t>estimate</a:t>
            </a:r>
            <a:r>
              <a:rPr lang="en-US" sz="2400" dirty="0"/>
              <a:t> the parameters (like mean, variance) of that distribution from the sample data.</a:t>
            </a:r>
            <a:endParaRPr lang="en-IN" sz="24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65A05D5-4F47-015A-AC4B-EFF78C5E1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Each parameter often has a clear meaning (like slope, intercept, mean).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548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4499"/>
          <a:stretch/>
        </p:blipFill>
        <p:spPr>
          <a:xfrm>
            <a:off x="140676" y="395419"/>
            <a:ext cx="8862646" cy="5852981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2B3F2-0CFE-F3F9-EB7E-ED80C8A07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07996"/>
          </a:xfrm>
        </p:spPr>
        <p:txBody>
          <a:bodyPr/>
          <a:lstStyle/>
          <a:p>
            <a:r>
              <a:rPr lang="en-US" sz="3600" dirty="0"/>
              <a:t>Why Do We Need Parametric Estimation?</a:t>
            </a:r>
            <a:br>
              <a:rPr lang="en-US" sz="3600" dirty="0"/>
            </a:br>
            <a:endParaRPr lang="en-IN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93C8A-8F83-0873-3F6C-B43DD29CD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066800"/>
            <a:ext cx="8229600" cy="5482719"/>
          </a:xfrm>
        </p:spPr>
        <p:txBody>
          <a:bodyPr/>
          <a:lstStyle/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2"/>
                </a:solidFill>
              </a:rPr>
              <a:t>Simplicity</a:t>
            </a:r>
            <a:r>
              <a:rPr lang="en-IN" sz="2400" dirty="0"/>
              <a:t> - </a:t>
            </a:r>
            <a:r>
              <a:rPr lang="en-US" sz="2400" dirty="0"/>
              <a:t>simpler and easier to compute, you just need to estimate a few parameters.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2"/>
                </a:solidFill>
              </a:rPr>
              <a:t>Efficiency</a:t>
            </a:r>
            <a:r>
              <a:rPr lang="en-IN" sz="2400" dirty="0"/>
              <a:t> - </a:t>
            </a:r>
            <a:r>
              <a:rPr lang="en-US" sz="2400" dirty="0"/>
              <a:t>If your assumption is correct (e.g., the data is normally distributed), parametric estimation can give highly efficient and accurate results using relatively little data.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2"/>
                </a:solidFill>
              </a:rPr>
              <a:t>Interpretability</a:t>
            </a:r>
            <a:r>
              <a:rPr lang="en-IN" sz="2400" dirty="0"/>
              <a:t> - </a:t>
            </a:r>
            <a:r>
              <a:rPr lang="en-US" sz="2400" dirty="0"/>
              <a:t>Each parameter often has a clear meaning (like slope, intercept, mean).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2"/>
                </a:solidFill>
              </a:rPr>
              <a:t>Speed and Scalability- </a:t>
            </a:r>
            <a:r>
              <a:rPr lang="en-US" sz="2400" dirty="0"/>
              <a:t>Parametric models are often faster to train and evaluate, especially on large datasets.</a:t>
            </a:r>
          </a:p>
          <a:p>
            <a:pPr>
              <a:lnSpc>
                <a:spcPct val="150000"/>
              </a:lnSpc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4297846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6250"/>
          <a:stretch/>
        </p:blipFill>
        <p:spPr>
          <a:xfrm>
            <a:off x="190500" y="762000"/>
            <a:ext cx="8763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7500"/>
          <a:stretch/>
        </p:blipFill>
        <p:spPr>
          <a:xfrm>
            <a:off x="228600" y="685801"/>
            <a:ext cx="8763000" cy="5638799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5682"/>
          <a:stretch/>
        </p:blipFill>
        <p:spPr>
          <a:xfrm>
            <a:off x="152400" y="152401"/>
            <a:ext cx="8991600" cy="63246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5127" y="457200"/>
            <a:ext cx="8662673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4904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3475" y="575413"/>
            <a:ext cx="8217049" cy="3099491"/>
          </a:xfrm>
          <a:prstGeom prst="rect">
            <a:avLst/>
          </a:prstGeom>
        </p:spPr>
        <p:txBody>
          <a:bodyPr vert="horz" wrap="square" lIns="0" tIns="51995" rIns="0" bIns="0" rtlCol="0">
            <a:spAutoFit/>
          </a:bodyPr>
          <a:lstStyle/>
          <a:p>
            <a:pPr marL="20171" algn="ctr">
              <a:spcBef>
                <a:spcPts val="409"/>
              </a:spcBef>
            </a:pPr>
            <a:r>
              <a:rPr sz="2800" b="1" dirty="0">
                <a:solidFill>
                  <a:srgbClr val="FF0000"/>
                </a:solidFill>
                <a:latin typeface="Carlito"/>
                <a:cs typeface="Carlito"/>
              </a:rPr>
              <a:t>HISTOGRAM</a:t>
            </a:r>
            <a:r>
              <a:rPr sz="2800" b="1" spc="-88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b="1" spc="-7" dirty="0">
                <a:solidFill>
                  <a:srgbClr val="FF0000"/>
                </a:solidFill>
                <a:latin typeface="Carlito"/>
                <a:cs typeface="Carlito"/>
              </a:rPr>
              <a:t>Continued</a:t>
            </a:r>
            <a:endParaRPr sz="2800" dirty="0">
              <a:latin typeface="Carlito"/>
              <a:cs typeface="Carlito"/>
            </a:endParaRPr>
          </a:p>
          <a:p>
            <a:pPr marL="218744" marR="3586" indent="-210228">
              <a:spcBef>
                <a:spcPts val="339"/>
              </a:spcBef>
              <a:buFont typeface="Arial"/>
              <a:buChar char="•"/>
              <a:tabLst>
                <a:tab pos="218744" algn="l"/>
              </a:tabLst>
            </a:pPr>
            <a:r>
              <a:rPr sz="2000" dirty="0">
                <a:latin typeface="Carlito"/>
                <a:cs typeface="Carlito"/>
              </a:rPr>
              <a:t>Histogram</a:t>
            </a:r>
            <a:r>
              <a:rPr sz="2000" spc="-2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plots</a:t>
            </a:r>
            <a:r>
              <a:rPr sz="2000" spc="-21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provide</a:t>
            </a:r>
            <a:r>
              <a:rPr sz="2000" spc="-21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a</a:t>
            </a:r>
            <a:r>
              <a:rPr sz="2000" spc="-21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fast</a:t>
            </a:r>
            <a:r>
              <a:rPr sz="2000" spc="-21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and</a:t>
            </a:r>
            <a:r>
              <a:rPr sz="2000" spc="-2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reliable</a:t>
            </a:r>
            <a:r>
              <a:rPr sz="2000" spc="-21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way</a:t>
            </a:r>
            <a:r>
              <a:rPr sz="2000" spc="-21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to</a:t>
            </a:r>
            <a:r>
              <a:rPr sz="2000" spc="-2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visualize</a:t>
            </a:r>
            <a:r>
              <a:rPr sz="2000" spc="-21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the</a:t>
            </a:r>
            <a:r>
              <a:rPr sz="2000" spc="-21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probability</a:t>
            </a:r>
            <a:r>
              <a:rPr sz="2000" spc="-2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density</a:t>
            </a:r>
            <a:r>
              <a:rPr sz="2000" spc="-21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of</a:t>
            </a:r>
            <a:r>
              <a:rPr sz="2000" spc="-21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a</a:t>
            </a:r>
            <a:r>
              <a:rPr sz="2000" spc="-21" dirty="0">
                <a:latin typeface="Carlito"/>
                <a:cs typeface="Carlito"/>
              </a:rPr>
              <a:t> </a:t>
            </a:r>
            <a:r>
              <a:rPr sz="2000" spc="-14" dirty="0">
                <a:latin typeface="Carlito"/>
                <a:cs typeface="Carlito"/>
              </a:rPr>
              <a:t>data </a:t>
            </a:r>
            <a:r>
              <a:rPr sz="2000" spc="-7" dirty="0">
                <a:latin typeface="Carlito"/>
                <a:cs typeface="Carlito"/>
              </a:rPr>
              <a:t>sample.</a:t>
            </a:r>
            <a:endParaRPr sz="2000" dirty="0">
              <a:latin typeface="Carlito"/>
              <a:cs typeface="Carlito"/>
            </a:endParaRPr>
          </a:p>
          <a:p>
            <a:pPr marL="218744" marR="8517" indent="-210228">
              <a:spcBef>
                <a:spcPts val="339"/>
              </a:spcBef>
              <a:buFont typeface="Arial"/>
              <a:buChar char="•"/>
              <a:tabLst>
                <a:tab pos="218744" algn="l"/>
              </a:tabLst>
            </a:pPr>
            <a:r>
              <a:rPr sz="2000" dirty="0">
                <a:latin typeface="Carlito"/>
                <a:cs typeface="Carlito"/>
              </a:rPr>
              <a:t>A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spc="-7" dirty="0">
                <a:latin typeface="Carlito"/>
                <a:cs typeface="Carlito"/>
              </a:rPr>
              <a:t>histogram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is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a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plot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that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spc="-7" dirty="0">
                <a:latin typeface="Carlito"/>
                <a:cs typeface="Carlito"/>
              </a:rPr>
              <a:t>involves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first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grouping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the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spc="-7" dirty="0">
                <a:latin typeface="Carlito"/>
                <a:cs typeface="Carlito"/>
              </a:rPr>
              <a:t>observations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into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bins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and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counting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spc="-18" dirty="0">
                <a:latin typeface="Carlito"/>
                <a:cs typeface="Carlito"/>
              </a:rPr>
              <a:t>the </a:t>
            </a:r>
            <a:r>
              <a:rPr sz="2000" dirty="0">
                <a:latin typeface="Carlito"/>
                <a:cs typeface="Carlito"/>
              </a:rPr>
              <a:t>number</a:t>
            </a:r>
            <a:r>
              <a:rPr sz="2000" spc="-53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of</a:t>
            </a:r>
            <a:r>
              <a:rPr sz="2000" spc="-53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events</a:t>
            </a:r>
            <a:r>
              <a:rPr sz="2000" spc="-49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that</a:t>
            </a:r>
            <a:r>
              <a:rPr sz="2000" spc="-53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fall</a:t>
            </a:r>
            <a:r>
              <a:rPr sz="2000" spc="-53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into</a:t>
            </a:r>
            <a:r>
              <a:rPr sz="2000" spc="-49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each</a:t>
            </a:r>
            <a:r>
              <a:rPr sz="2000" spc="-53" dirty="0">
                <a:latin typeface="Carlito"/>
                <a:cs typeface="Carlito"/>
              </a:rPr>
              <a:t> </a:t>
            </a:r>
            <a:r>
              <a:rPr sz="2000" spc="-14" dirty="0">
                <a:latin typeface="Carlito"/>
                <a:cs typeface="Carlito"/>
              </a:rPr>
              <a:t>bin.</a:t>
            </a:r>
            <a:endParaRPr sz="2000" dirty="0">
              <a:latin typeface="Carlito"/>
              <a:cs typeface="Carlito"/>
            </a:endParaRPr>
          </a:p>
          <a:p>
            <a:pPr marL="218744" marR="49755" indent="-210228">
              <a:spcBef>
                <a:spcPts val="339"/>
              </a:spcBef>
              <a:buFont typeface="Arial"/>
              <a:buChar char="•"/>
              <a:tabLst>
                <a:tab pos="218744" algn="l"/>
              </a:tabLst>
            </a:pPr>
            <a:r>
              <a:rPr sz="2000" dirty="0">
                <a:latin typeface="Carlito"/>
                <a:cs typeface="Carlito"/>
              </a:rPr>
              <a:t>The</a:t>
            </a:r>
            <a:r>
              <a:rPr sz="2000" spc="-39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counts,</a:t>
            </a:r>
            <a:r>
              <a:rPr sz="2000" spc="-39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or</a:t>
            </a:r>
            <a:r>
              <a:rPr sz="2000" spc="-39" dirty="0">
                <a:latin typeface="Carlito"/>
                <a:cs typeface="Carlito"/>
              </a:rPr>
              <a:t> </a:t>
            </a:r>
            <a:r>
              <a:rPr sz="2000" spc="-7" dirty="0">
                <a:latin typeface="Carlito"/>
                <a:cs typeface="Carlito"/>
              </a:rPr>
              <a:t>frequencies</a:t>
            </a:r>
            <a:r>
              <a:rPr sz="2000" spc="-39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of</a:t>
            </a:r>
            <a:r>
              <a:rPr sz="2000" spc="-39" dirty="0">
                <a:latin typeface="Carlito"/>
                <a:cs typeface="Carlito"/>
              </a:rPr>
              <a:t> </a:t>
            </a:r>
            <a:r>
              <a:rPr sz="2000" spc="-7" dirty="0">
                <a:latin typeface="Carlito"/>
                <a:cs typeface="Carlito"/>
              </a:rPr>
              <a:t>observations,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in</a:t>
            </a:r>
            <a:r>
              <a:rPr sz="2000" spc="-39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each</a:t>
            </a:r>
            <a:r>
              <a:rPr sz="2000" spc="-39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bin</a:t>
            </a:r>
            <a:r>
              <a:rPr sz="2000" spc="-39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are</a:t>
            </a:r>
            <a:r>
              <a:rPr sz="2000" spc="-39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then</a:t>
            </a:r>
            <a:r>
              <a:rPr sz="2000" spc="-39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plotted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as</a:t>
            </a:r>
            <a:r>
              <a:rPr sz="2000" spc="-39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a</a:t>
            </a:r>
            <a:r>
              <a:rPr sz="2000" spc="-39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bar</a:t>
            </a:r>
            <a:r>
              <a:rPr sz="2000" spc="-39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graph</a:t>
            </a:r>
            <a:r>
              <a:rPr sz="2000" spc="-39" dirty="0">
                <a:latin typeface="Carlito"/>
                <a:cs typeface="Carlito"/>
              </a:rPr>
              <a:t> </a:t>
            </a:r>
            <a:r>
              <a:rPr sz="2000" spc="-14" dirty="0">
                <a:latin typeface="Carlito"/>
                <a:cs typeface="Carlito"/>
              </a:rPr>
              <a:t>with </a:t>
            </a:r>
            <a:r>
              <a:rPr sz="2000" dirty="0">
                <a:latin typeface="Carlito"/>
                <a:cs typeface="Carlito"/>
              </a:rPr>
              <a:t>the</a:t>
            </a:r>
            <a:r>
              <a:rPr sz="2000" spc="-32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bins</a:t>
            </a:r>
            <a:r>
              <a:rPr sz="2000" spc="-28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on</a:t>
            </a:r>
            <a:r>
              <a:rPr sz="2000" spc="-32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the</a:t>
            </a:r>
            <a:r>
              <a:rPr sz="2000" spc="-28" dirty="0">
                <a:latin typeface="Carlito"/>
                <a:cs typeface="Carlito"/>
              </a:rPr>
              <a:t> </a:t>
            </a:r>
            <a:r>
              <a:rPr sz="2000" spc="-35" dirty="0">
                <a:latin typeface="Carlito"/>
                <a:cs typeface="Carlito"/>
              </a:rPr>
              <a:t>x-</a:t>
            </a:r>
            <a:r>
              <a:rPr sz="2000" dirty="0">
                <a:latin typeface="Carlito"/>
                <a:cs typeface="Carlito"/>
              </a:rPr>
              <a:t>axis</a:t>
            </a:r>
            <a:r>
              <a:rPr sz="2000" spc="-32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and</a:t>
            </a:r>
            <a:r>
              <a:rPr sz="2000" spc="-28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the</a:t>
            </a:r>
            <a:r>
              <a:rPr sz="2000" spc="-32" dirty="0">
                <a:latin typeface="Carlito"/>
                <a:cs typeface="Carlito"/>
              </a:rPr>
              <a:t> </a:t>
            </a:r>
            <a:r>
              <a:rPr sz="2000" spc="-7" dirty="0">
                <a:latin typeface="Carlito"/>
                <a:cs typeface="Carlito"/>
              </a:rPr>
              <a:t>frequency</a:t>
            </a:r>
            <a:r>
              <a:rPr sz="2000" spc="-28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on</a:t>
            </a:r>
            <a:r>
              <a:rPr sz="2000" spc="-32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the</a:t>
            </a:r>
            <a:r>
              <a:rPr sz="2000" spc="-28" dirty="0">
                <a:latin typeface="Carlito"/>
                <a:cs typeface="Carlito"/>
              </a:rPr>
              <a:t> </a:t>
            </a:r>
            <a:r>
              <a:rPr sz="2000" spc="-32" dirty="0">
                <a:latin typeface="Carlito"/>
                <a:cs typeface="Carlito"/>
              </a:rPr>
              <a:t>y-</a:t>
            </a:r>
            <a:r>
              <a:rPr sz="2000" spc="-7" dirty="0">
                <a:latin typeface="Carlito"/>
                <a:cs typeface="Carlito"/>
              </a:rPr>
              <a:t>axis.</a:t>
            </a:r>
            <a:endParaRPr sz="2000" dirty="0">
              <a:latin typeface="Carlito"/>
              <a:cs typeface="Carlito"/>
            </a:endParaRPr>
          </a:p>
          <a:p>
            <a:pPr marL="218744" marR="141646" indent="-210228">
              <a:spcBef>
                <a:spcPts val="339"/>
              </a:spcBef>
              <a:buFont typeface="Arial"/>
              <a:buChar char="•"/>
              <a:tabLst>
                <a:tab pos="218744" algn="l"/>
              </a:tabLst>
            </a:pPr>
            <a:r>
              <a:rPr sz="2000" dirty="0">
                <a:latin typeface="Carlito"/>
                <a:cs typeface="Carlito"/>
              </a:rPr>
              <a:t>One</a:t>
            </a:r>
            <a:r>
              <a:rPr sz="2000" spc="-39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of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the</a:t>
            </a:r>
            <a:r>
              <a:rPr sz="2000" spc="-39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thumb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rule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to</a:t>
            </a:r>
            <a:r>
              <a:rPr sz="2000" spc="-39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choose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the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number</a:t>
            </a:r>
            <a:r>
              <a:rPr sz="2000" spc="-39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of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spc="-7" dirty="0">
                <a:latin typeface="Carlito"/>
                <a:cs typeface="Carlito"/>
              </a:rPr>
              <a:t>intervals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to</a:t>
            </a:r>
            <a:r>
              <a:rPr sz="2000" spc="-39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be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equal</a:t>
            </a:r>
            <a:r>
              <a:rPr sz="2000" spc="-39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to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the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square</a:t>
            </a:r>
            <a:r>
              <a:rPr sz="2000" spc="-39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root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spc="-18" dirty="0">
                <a:latin typeface="Carlito"/>
                <a:cs typeface="Carlito"/>
              </a:rPr>
              <a:t>of </a:t>
            </a:r>
            <a:r>
              <a:rPr sz="2000" dirty="0">
                <a:latin typeface="Carlito"/>
                <a:cs typeface="Carlito"/>
              </a:rPr>
              <a:t>the</a:t>
            </a:r>
            <a:r>
              <a:rPr sz="2000" spc="-46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number</a:t>
            </a:r>
            <a:r>
              <a:rPr sz="2000" spc="-42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of</a:t>
            </a:r>
            <a:r>
              <a:rPr sz="2000" spc="-42" dirty="0">
                <a:latin typeface="Carlito"/>
                <a:cs typeface="Carlito"/>
              </a:rPr>
              <a:t> </a:t>
            </a:r>
            <a:r>
              <a:rPr sz="2000" spc="-7" dirty="0">
                <a:latin typeface="Carlito"/>
                <a:cs typeface="Carlito"/>
              </a:rPr>
              <a:t>samples</a:t>
            </a:r>
            <a:endParaRPr sz="2000" dirty="0">
              <a:latin typeface="Carlito"/>
              <a:cs typeface="Carlit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06357" y="4495800"/>
            <a:ext cx="5173083" cy="1865107"/>
            <a:chOff x="972193" y="3864192"/>
            <a:chExt cx="7328534" cy="26422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01188" y="3864192"/>
              <a:ext cx="3398921" cy="26419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2193" y="4077066"/>
              <a:ext cx="4104441" cy="2421970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72200" y="4719167"/>
            <a:ext cx="2699818" cy="156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917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7803" y="1174003"/>
            <a:ext cx="8619407" cy="493438"/>
          </a:xfrm>
          <a:prstGeom prst="rect">
            <a:avLst/>
          </a:prstGeom>
        </p:spPr>
        <p:txBody>
          <a:bodyPr vert="horz" wrap="square" lIns="0" tIns="214346" rIns="0" bIns="0" rtlCol="0">
            <a:spAutoFit/>
          </a:bodyPr>
          <a:lstStyle/>
          <a:p>
            <a:pPr marL="2523628">
              <a:spcBef>
                <a:spcPts val="71"/>
              </a:spcBef>
            </a:pPr>
            <a:r>
              <a:rPr spc="-18" dirty="0"/>
              <a:t>Histogram</a:t>
            </a:r>
            <a:r>
              <a:rPr spc="-131" dirty="0"/>
              <a:t> </a:t>
            </a:r>
            <a:r>
              <a:rPr spc="-7" dirty="0"/>
              <a:t>Example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164" y="1904123"/>
            <a:ext cx="8862001" cy="394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49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6600" y="609600"/>
            <a:ext cx="2590800" cy="501495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>
              <a:spcBef>
                <a:spcPts val="71"/>
              </a:spcBef>
            </a:pPr>
            <a:r>
              <a:rPr sz="3200" spc="-7" dirty="0">
                <a:solidFill>
                  <a:srgbClr val="FF0000"/>
                </a:solidFill>
                <a:latin typeface="Carlito"/>
                <a:cs typeface="Carlito"/>
              </a:rPr>
              <a:t>Histograms</a:t>
            </a:r>
            <a:endParaRPr sz="3200" dirty="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8083" y="1444701"/>
            <a:ext cx="8925917" cy="4455847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>
              <a:spcBef>
                <a:spcPts val="71"/>
              </a:spcBef>
            </a:pPr>
            <a:r>
              <a:rPr sz="2000" dirty="0">
                <a:latin typeface="Carlito"/>
                <a:cs typeface="Carlito"/>
              </a:rPr>
              <a:t>Conceptually</a:t>
            </a:r>
            <a:r>
              <a:rPr sz="2000" spc="-46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most</a:t>
            </a:r>
            <a:r>
              <a:rPr sz="2000" spc="-42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simple</a:t>
            </a:r>
            <a:r>
              <a:rPr sz="2000" spc="-42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and</a:t>
            </a:r>
            <a:r>
              <a:rPr sz="2000" spc="-42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intuitive</a:t>
            </a:r>
            <a:r>
              <a:rPr sz="2000" spc="-42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method</a:t>
            </a:r>
            <a:r>
              <a:rPr sz="2000" spc="-42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to</a:t>
            </a:r>
            <a:r>
              <a:rPr sz="2000" spc="-42" dirty="0">
                <a:latin typeface="Carlito"/>
                <a:cs typeface="Carlito"/>
              </a:rPr>
              <a:t> </a:t>
            </a:r>
            <a:r>
              <a:rPr sz="2000" spc="-7" dirty="0">
                <a:latin typeface="Carlito"/>
                <a:cs typeface="Carlito"/>
              </a:rPr>
              <a:t>estimate</a:t>
            </a:r>
            <a:r>
              <a:rPr sz="2000" spc="-42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a</a:t>
            </a:r>
            <a:r>
              <a:rPr sz="2000" spc="-42" dirty="0">
                <a:latin typeface="Carlito"/>
                <a:cs typeface="Carlito"/>
              </a:rPr>
              <a:t> </a:t>
            </a:r>
            <a:r>
              <a:rPr sz="2000" spc="-25" dirty="0">
                <a:latin typeface="Carlito"/>
                <a:cs typeface="Carlito"/>
              </a:rPr>
              <a:t>p.d.f.</a:t>
            </a:r>
            <a:r>
              <a:rPr sz="2000" spc="-42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is</a:t>
            </a:r>
            <a:r>
              <a:rPr sz="2000" spc="-42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a</a:t>
            </a:r>
            <a:r>
              <a:rPr sz="2000" spc="-42" dirty="0">
                <a:latin typeface="Carlito"/>
                <a:cs typeface="Carlito"/>
              </a:rPr>
              <a:t> </a:t>
            </a:r>
            <a:r>
              <a:rPr sz="2000" spc="-7" dirty="0">
                <a:latin typeface="Carlito"/>
                <a:cs typeface="Carlito"/>
              </a:rPr>
              <a:t>histogram.</a:t>
            </a:r>
            <a:endParaRPr sz="2000" dirty="0">
              <a:latin typeface="Carlito"/>
              <a:cs typeface="Carlito"/>
            </a:endParaRPr>
          </a:p>
          <a:p>
            <a:pPr marL="8965">
              <a:spcBef>
                <a:spcPts val="4"/>
              </a:spcBef>
            </a:pPr>
            <a:r>
              <a:rPr b="1" dirty="0">
                <a:solidFill>
                  <a:srgbClr val="111111"/>
                </a:solidFill>
                <a:latin typeface="Times New Roman"/>
                <a:cs typeface="Times New Roman"/>
              </a:rPr>
              <a:t>Histograms</a:t>
            </a:r>
            <a:r>
              <a:rPr b="1" spc="-42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b="1" dirty="0">
                <a:solidFill>
                  <a:srgbClr val="111111"/>
                </a:solidFill>
                <a:latin typeface="Times New Roman"/>
                <a:cs typeface="Times New Roman"/>
              </a:rPr>
              <a:t>are</a:t>
            </a:r>
            <a:r>
              <a:rPr b="1" spc="-42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b="1" dirty="0">
                <a:solidFill>
                  <a:srgbClr val="111111"/>
                </a:solidFill>
                <a:latin typeface="Times New Roman"/>
                <a:cs typeface="Times New Roman"/>
              </a:rPr>
              <a:t>good</a:t>
            </a:r>
            <a:r>
              <a:rPr b="1" spc="-42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b="1" dirty="0">
                <a:solidFill>
                  <a:srgbClr val="111111"/>
                </a:solidFill>
                <a:latin typeface="Times New Roman"/>
                <a:cs typeface="Times New Roman"/>
              </a:rPr>
              <a:t>for</a:t>
            </a:r>
            <a:r>
              <a:rPr b="1" spc="-74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b="1" dirty="0">
                <a:solidFill>
                  <a:srgbClr val="111111"/>
                </a:solidFill>
                <a:latin typeface="Times New Roman"/>
                <a:cs typeface="Times New Roman"/>
              </a:rPr>
              <a:t>showing</a:t>
            </a:r>
            <a:r>
              <a:rPr b="1" spc="-39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b="1" dirty="0">
                <a:solidFill>
                  <a:srgbClr val="111111"/>
                </a:solidFill>
                <a:latin typeface="Times New Roman"/>
                <a:cs typeface="Times New Roman"/>
              </a:rPr>
              <a:t>general</a:t>
            </a:r>
            <a:r>
              <a:rPr b="1" spc="-42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b="1" dirty="0">
                <a:solidFill>
                  <a:srgbClr val="111111"/>
                </a:solidFill>
                <a:latin typeface="Times New Roman"/>
                <a:cs typeface="Times New Roman"/>
              </a:rPr>
              <a:t>distributional</a:t>
            </a:r>
            <a:r>
              <a:rPr b="1" spc="-42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b="1" dirty="0">
                <a:solidFill>
                  <a:srgbClr val="111111"/>
                </a:solidFill>
                <a:latin typeface="Times New Roman"/>
                <a:cs typeface="Times New Roman"/>
              </a:rPr>
              <a:t>features</a:t>
            </a:r>
            <a:r>
              <a:rPr b="1" spc="-42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b="1" dirty="0">
                <a:solidFill>
                  <a:srgbClr val="111111"/>
                </a:solidFill>
                <a:latin typeface="Times New Roman"/>
                <a:cs typeface="Times New Roman"/>
              </a:rPr>
              <a:t>of</a:t>
            </a:r>
            <a:r>
              <a:rPr b="1" spc="-39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b="1" dirty="0">
                <a:solidFill>
                  <a:srgbClr val="111111"/>
                </a:solidFill>
                <a:latin typeface="Times New Roman"/>
                <a:cs typeface="Times New Roman"/>
              </a:rPr>
              <a:t>dataset</a:t>
            </a:r>
            <a:r>
              <a:rPr b="1" spc="-39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b="1" spc="-7" dirty="0">
                <a:solidFill>
                  <a:srgbClr val="111111"/>
                </a:solidFill>
                <a:latin typeface="Times New Roman"/>
                <a:cs typeface="Times New Roman"/>
              </a:rPr>
              <a:t>variables.</a:t>
            </a:r>
            <a:endParaRPr dirty="0">
              <a:latin typeface="Times New Roman"/>
              <a:cs typeface="Times New Roman"/>
            </a:endParaRPr>
          </a:p>
          <a:p>
            <a:pPr marL="8965" marR="3586">
              <a:lnSpc>
                <a:spcPct val="106900"/>
              </a:lnSpc>
              <a:spcBef>
                <a:spcPts val="148"/>
              </a:spcBef>
              <a:tabLst>
                <a:tab pos="5070564" algn="l"/>
              </a:tabLst>
            </a:pPr>
            <a:r>
              <a:rPr sz="2000" dirty="0">
                <a:latin typeface="Carlito"/>
                <a:cs typeface="Carlito"/>
              </a:rPr>
              <a:t>The</a:t>
            </a:r>
            <a:r>
              <a:rPr sz="2000" spc="-32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range</a:t>
            </a:r>
            <a:r>
              <a:rPr sz="2000" spc="-28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of</a:t>
            </a:r>
            <a:r>
              <a:rPr sz="2000" spc="-28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each</a:t>
            </a:r>
            <a:r>
              <a:rPr sz="2000" spc="-28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dimension</a:t>
            </a:r>
            <a:r>
              <a:rPr sz="2000" spc="-14" dirty="0"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x</a:t>
            </a:r>
            <a:r>
              <a:rPr sz="1600" dirty="0">
                <a:solidFill>
                  <a:srgbClr val="FF0000"/>
                </a:solidFill>
                <a:latin typeface="Carlito"/>
                <a:cs typeface="Carlito"/>
              </a:rPr>
              <a:t>i</a:t>
            </a:r>
            <a:r>
              <a:rPr sz="1600" spc="8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of</a:t>
            </a:r>
            <a:r>
              <a:rPr sz="2000" spc="-28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vector</a:t>
            </a:r>
            <a:r>
              <a:rPr sz="2000" spc="-28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X</a:t>
            </a:r>
            <a:r>
              <a:rPr sz="2000" spc="-28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is</a:t>
            </a:r>
            <a:r>
              <a:rPr sz="2000" spc="-28" dirty="0">
                <a:latin typeface="Carlito"/>
                <a:cs typeface="Carlito"/>
              </a:rPr>
              <a:t> </a:t>
            </a:r>
            <a:r>
              <a:rPr sz="2000" spc="-7" dirty="0">
                <a:latin typeface="Carlito"/>
                <a:cs typeface="Carlito"/>
              </a:rPr>
              <a:t>divided</a:t>
            </a:r>
            <a:r>
              <a:rPr sz="2000" dirty="0">
                <a:latin typeface="Carlito"/>
                <a:cs typeface="Carlito"/>
              </a:rPr>
              <a:t>	into</a:t>
            </a:r>
            <a:r>
              <a:rPr sz="2000" spc="-28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a</a:t>
            </a:r>
            <a:r>
              <a:rPr sz="2000" spc="-28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fixed</a:t>
            </a:r>
            <a:r>
              <a:rPr sz="2000" spc="-28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number</a:t>
            </a:r>
            <a:r>
              <a:rPr sz="2000" spc="-18" dirty="0"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m</a:t>
            </a:r>
            <a:r>
              <a:rPr sz="2000" spc="-28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of</a:t>
            </a:r>
            <a:r>
              <a:rPr sz="2000" spc="-25" dirty="0">
                <a:latin typeface="Carlito"/>
                <a:cs typeface="Carlito"/>
              </a:rPr>
              <a:t> </a:t>
            </a:r>
            <a:r>
              <a:rPr sz="2000" spc="-7" dirty="0">
                <a:latin typeface="Carlito"/>
                <a:cs typeface="Carlito"/>
              </a:rPr>
              <a:t>intervals. </a:t>
            </a:r>
            <a:r>
              <a:rPr sz="2000" dirty="0">
                <a:latin typeface="Carlito"/>
                <a:cs typeface="Carlito"/>
              </a:rPr>
              <a:t>The</a:t>
            </a:r>
            <a:r>
              <a:rPr sz="2000" spc="-39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resulting</a:t>
            </a:r>
            <a:r>
              <a:rPr sz="2000" spc="-39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M</a:t>
            </a:r>
            <a:r>
              <a:rPr sz="2000" spc="-39" dirty="0">
                <a:latin typeface="Carlito"/>
                <a:cs typeface="Carlito"/>
              </a:rPr>
              <a:t> </a:t>
            </a:r>
            <a:r>
              <a:rPr sz="2000" spc="-7" dirty="0">
                <a:latin typeface="Carlito"/>
                <a:cs typeface="Carlito"/>
              </a:rPr>
              <a:t>boxes</a:t>
            </a:r>
            <a:r>
              <a:rPr sz="2000" spc="-39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(bins)</a:t>
            </a:r>
            <a:r>
              <a:rPr sz="2000" spc="-39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of</a:t>
            </a:r>
            <a:r>
              <a:rPr sz="2000" spc="-39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identical</a:t>
            </a:r>
            <a:r>
              <a:rPr sz="2000" spc="-39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volume</a:t>
            </a:r>
            <a:r>
              <a:rPr sz="2000" spc="-39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V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count</a:t>
            </a:r>
            <a:r>
              <a:rPr sz="2000" spc="-39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the</a:t>
            </a:r>
            <a:r>
              <a:rPr sz="2000" spc="-39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number</a:t>
            </a:r>
            <a:r>
              <a:rPr sz="2000" spc="-39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of</a:t>
            </a:r>
            <a:r>
              <a:rPr sz="2000" spc="-39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points</a:t>
            </a:r>
            <a:r>
              <a:rPr sz="2000" spc="-39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falling</a:t>
            </a:r>
            <a:r>
              <a:rPr sz="2000" spc="-39" dirty="0">
                <a:latin typeface="Carlito"/>
                <a:cs typeface="Carlito"/>
              </a:rPr>
              <a:t> </a:t>
            </a:r>
            <a:r>
              <a:rPr sz="2000" spc="-14" dirty="0">
                <a:latin typeface="Carlito"/>
                <a:cs typeface="Carlito"/>
              </a:rPr>
              <a:t>into </a:t>
            </a:r>
            <a:r>
              <a:rPr sz="2000" dirty="0">
                <a:latin typeface="Carlito"/>
                <a:cs typeface="Carlito"/>
              </a:rPr>
              <a:t>each</a:t>
            </a:r>
            <a:r>
              <a:rPr sz="2000" spc="-14" dirty="0">
                <a:latin typeface="Carlito"/>
                <a:cs typeface="Carlito"/>
              </a:rPr>
              <a:t> bin:</a:t>
            </a:r>
            <a:endParaRPr sz="2000" dirty="0">
              <a:latin typeface="Carlito"/>
              <a:cs typeface="Carlito"/>
            </a:endParaRPr>
          </a:p>
          <a:p>
            <a:pPr marL="8965" marR="338426">
              <a:lnSpc>
                <a:spcPct val="115399"/>
              </a:lnSpc>
              <a:tabLst>
                <a:tab pos="2717718" algn="l"/>
              </a:tabLst>
            </a:pPr>
            <a:r>
              <a:rPr sz="2000" dirty="0">
                <a:latin typeface="Carlito"/>
                <a:cs typeface="Carlito"/>
              </a:rPr>
              <a:t>Assume</a:t>
            </a:r>
            <a:r>
              <a:rPr sz="2000" spc="-39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we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have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N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spc="-7" dirty="0">
                <a:latin typeface="Carlito"/>
                <a:cs typeface="Carlito"/>
              </a:rPr>
              <a:t>samples</a:t>
            </a:r>
            <a:r>
              <a:rPr sz="2000" dirty="0">
                <a:latin typeface="Carlito"/>
                <a:cs typeface="Carlito"/>
              </a:rPr>
              <a:t>	and</a:t>
            </a:r>
            <a:r>
              <a:rPr sz="2000" spc="-14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the</a:t>
            </a:r>
            <a:r>
              <a:rPr sz="2000" spc="-14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number</a:t>
            </a:r>
            <a:r>
              <a:rPr sz="2000" spc="-11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of</a:t>
            </a:r>
            <a:r>
              <a:rPr sz="2000" spc="-14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sample</a:t>
            </a:r>
            <a:r>
              <a:rPr sz="2000" spc="-11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points</a:t>
            </a:r>
            <a:r>
              <a:rPr sz="2000" spc="-14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in</a:t>
            </a:r>
            <a:r>
              <a:rPr sz="2000" spc="-11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the</a:t>
            </a:r>
            <a:r>
              <a:rPr sz="2000" spc="-14" dirty="0">
                <a:latin typeface="Carlito"/>
                <a:cs typeface="Carlito"/>
              </a:rPr>
              <a:t> j-</a:t>
            </a:r>
            <a:r>
              <a:rPr sz="2000" dirty="0">
                <a:latin typeface="Carlito"/>
                <a:cs typeface="Carlito"/>
              </a:rPr>
              <a:t>th</a:t>
            </a:r>
            <a:r>
              <a:rPr sz="2000" spc="-11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bin,</a:t>
            </a:r>
            <a:r>
              <a:rPr sz="2000" spc="-14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bj</a:t>
            </a:r>
            <a:r>
              <a:rPr sz="2000" spc="-11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,</a:t>
            </a:r>
            <a:r>
              <a:rPr sz="2000" spc="-14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is</a:t>
            </a:r>
            <a:r>
              <a:rPr sz="2000" spc="-14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K</a:t>
            </a:r>
            <a:r>
              <a:rPr sz="2000" spc="-11" dirty="0">
                <a:latin typeface="Carlito"/>
                <a:cs typeface="Carlito"/>
              </a:rPr>
              <a:t> </a:t>
            </a:r>
            <a:r>
              <a:rPr sz="2000" spc="-35" dirty="0">
                <a:latin typeface="Carlito"/>
                <a:cs typeface="Carlito"/>
              </a:rPr>
              <a:t>. </a:t>
            </a:r>
            <a:r>
              <a:rPr sz="2000" dirty="0">
                <a:latin typeface="Carlito"/>
                <a:cs typeface="Carlito"/>
              </a:rPr>
              <a:t>Then</a:t>
            </a:r>
            <a:r>
              <a:rPr sz="2000" spc="-32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the</a:t>
            </a:r>
            <a:r>
              <a:rPr sz="2000" spc="-32" dirty="0">
                <a:latin typeface="Carlito"/>
                <a:cs typeface="Carlito"/>
              </a:rPr>
              <a:t> </a:t>
            </a:r>
            <a:r>
              <a:rPr sz="2000" spc="-7" dirty="0">
                <a:latin typeface="Carlito"/>
                <a:cs typeface="Carlito"/>
              </a:rPr>
              <a:t>histogram</a:t>
            </a:r>
            <a:r>
              <a:rPr sz="2000" spc="-28" dirty="0">
                <a:latin typeface="Carlito"/>
                <a:cs typeface="Carlito"/>
              </a:rPr>
              <a:t> </a:t>
            </a:r>
            <a:r>
              <a:rPr sz="2000" spc="-7" dirty="0">
                <a:latin typeface="Carlito"/>
                <a:cs typeface="Carlito"/>
              </a:rPr>
              <a:t>estimate</a:t>
            </a:r>
            <a:r>
              <a:rPr sz="2000" spc="-32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of</a:t>
            </a:r>
            <a:r>
              <a:rPr sz="2000" spc="-28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the</a:t>
            </a:r>
            <a:r>
              <a:rPr sz="2000" spc="-32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density</a:t>
            </a:r>
            <a:r>
              <a:rPr sz="2000" spc="-28" dirty="0">
                <a:latin typeface="Carlito"/>
                <a:cs typeface="Carlito"/>
              </a:rPr>
              <a:t> </a:t>
            </a:r>
            <a:r>
              <a:rPr sz="2000" spc="-18" dirty="0">
                <a:latin typeface="Carlito"/>
                <a:cs typeface="Carlito"/>
              </a:rPr>
              <a:t>is:</a:t>
            </a:r>
            <a:endParaRPr sz="2000" dirty="0">
              <a:latin typeface="Carlito"/>
              <a:cs typeface="Carlito"/>
            </a:endParaRPr>
          </a:p>
          <a:p>
            <a:pPr marL="331254">
              <a:spcBef>
                <a:spcPts val="339"/>
              </a:spcBef>
              <a:tabLst>
                <a:tab pos="1903255" algn="l"/>
              </a:tabLst>
            </a:pPr>
            <a:r>
              <a:rPr sz="2000" b="1" dirty="0">
                <a:solidFill>
                  <a:srgbClr val="FF0000"/>
                </a:solidFill>
                <a:latin typeface="Carlito"/>
                <a:cs typeface="Carlito"/>
              </a:rPr>
              <a:t>P(x)</a:t>
            </a:r>
            <a:r>
              <a:rPr sz="2000" b="1" spc="-32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rlito"/>
                <a:cs typeface="Carlito"/>
              </a:rPr>
              <a:t>=</a:t>
            </a:r>
            <a:r>
              <a:rPr sz="2000" b="1" spc="-28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b="1" spc="-7" dirty="0">
                <a:solidFill>
                  <a:srgbClr val="FF0000"/>
                </a:solidFill>
                <a:latin typeface="Carlito"/>
                <a:cs typeface="Carlito"/>
              </a:rPr>
              <a:t>(K/N)/V</a:t>
            </a:r>
            <a:r>
              <a:rPr sz="2000" b="1" dirty="0">
                <a:solidFill>
                  <a:srgbClr val="FF0000"/>
                </a:solidFill>
                <a:latin typeface="Carlito"/>
                <a:cs typeface="Carlito"/>
              </a:rPr>
              <a:t>	Here</a:t>
            </a:r>
            <a:r>
              <a:rPr sz="2000" b="1" spc="-64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rlito"/>
                <a:cs typeface="Carlito"/>
              </a:rPr>
              <a:t>V</a:t>
            </a:r>
            <a:r>
              <a:rPr sz="2000" b="1" spc="-32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rlito"/>
                <a:cs typeface="Carlito"/>
              </a:rPr>
              <a:t>is</a:t>
            </a:r>
            <a:r>
              <a:rPr sz="2000" b="1" spc="-32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rlito"/>
                <a:cs typeface="Carlito"/>
              </a:rPr>
              <a:t>the</a:t>
            </a:r>
            <a:r>
              <a:rPr sz="2000" b="1" spc="-32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rlito"/>
                <a:cs typeface="Carlito"/>
              </a:rPr>
              <a:t>size</a:t>
            </a:r>
            <a:r>
              <a:rPr sz="2000" b="1" spc="-32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rlito"/>
                <a:cs typeface="Carlito"/>
              </a:rPr>
              <a:t>of</a:t>
            </a:r>
            <a:r>
              <a:rPr sz="2000" b="1" spc="-3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rlito"/>
                <a:cs typeface="Carlito"/>
              </a:rPr>
              <a:t>the</a:t>
            </a:r>
            <a:r>
              <a:rPr sz="2000" b="1" spc="-32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rlito"/>
                <a:cs typeface="Carlito"/>
              </a:rPr>
              <a:t>bin</a:t>
            </a:r>
            <a:r>
              <a:rPr sz="2000" b="1" spc="-32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rlito"/>
                <a:cs typeface="Carlito"/>
              </a:rPr>
              <a:t>bj</a:t>
            </a:r>
            <a:r>
              <a:rPr sz="2000" b="1" spc="-32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rlito"/>
                <a:cs typeface="Carlito"/>
              </a:rPr>
              <a:t>and</a:t>
            </a:r>
            <a:r>
              <a:rPr sz="2000" b="1" spc="-32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rlito"/>
                <a:cs typeface="Carlito"/>
              </a:rPr>
              <a:t>x</a:t>
            </a:r>
            <a:r>
              <a:rPr sz="2000" b="1" spc="-11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b="1" spc="-681" dirty="0">
                <a:solidFill>
                  <a:srgbClr val="FF0000"/>
                </a:solidFill>
                <a:latin typeface="Arial"/>
                <a:cs typeface="Arial"/>
              </a:rPr>
              <a:t>ϵ</a:t>
            </a:r>
            <a:r>
              <a:rPr sz="2000" b="1" spc="-99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000" b="1" spc="-99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dirty="0" err="1">
                <a:solidFill>
                  <a:srgbClr val="FF0000"/>
                </a:solidFill>
                <a:latin typeface="Carlito"/>
                <a:cs typeface="Carlito"/>
              </a:rPr>
              <a:t>bj</a:t>
            </a:r>
            <a:r>
              <a:rPr sz="2000" b="1" spc="-32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rlito"/>
                <a:cs typeface="Carlito"/>
              </a:rPr>
              <a:t>and</a:t>
            </a:r>
            <a:r>
              <a:rPr sz="2000" b="1" spc="-32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rlito"/>
                <a:cs typeface="Carlito"/>
              </a:rPr>
              <a:t>x</a:t>
            </a:r>
            <a:r>
              <a:rPr sz="2000" b="1" spc="-32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rlito"/>
                <a:cs typeface="Carlito"/>
              </a:rPr>
              <a:t>is</a:t>
            </a:r>
            <a:r>
              <a:rPr sz="2000" b="1" spc="-3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rlito"/>
                <a:cs typeface="Carlito"/>
              </a:rPr>
              <a:t>any</a:t>
            </a:r>
            <a:r>
              <a:rPr sz="2000" b="1" spc="-32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rlito"/>
                <a:cs typeface="Carlito"/>
              </a:rPr>
              <a:t>sample</a:t>
            </a:r>
            <a:r>
              <a:rPr sz="2000" b="1" spc="-32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b="1" spc="-7" dirty="0">
                <a:solidFill>
                  <a:srgbClr val="FF0000"/>
                </a:solidFill>
                <a:latin typeface="Carlito"/>
                <a:cs typeface="Carlito"/>
              </a:rPr>
              <a:t>point</a:t>
            </a:r>
            <a:endParaRPr sz="2000" dirty="0">
              <a:latin typeface="Carlito"/>
              <a:cs typeface="Carlito"/>
            </a:endParaRPr>
          </a:p>
          <a:p>
            <a:pPr marL="805499">
              <a:spcBef>
                <a:spcPts val="339"/>
              </a:spcBef>
            </a:pPr>
            <a:r>
              <a:rPr sz="2000" dirty="0">
                <a:latin typeface="Carlito"/>
                <a:cs typeface="Carlito"/>
              </a:rPr>
              <a:t>=</a:t>
            </a:r>
            <a:r>
              <a:rPr sz="2000" spc="-14" dirty="0">
                <a:latin typeface="Carlito"/>
                <a:cs typeface="Carlito"/>
              </a:rPr>
              <a:t> </a:t>
            </a:r>
            <a:r>
              <a:rPr sz="2000" spc="-7" dirty="0">
                <a:latin typeface="Carlito"/>
                <a:cs typeface="Carlito"/>
              </a:rPr>
              <a:t>K/(N*V)</a:t>
            </a:r>
            <a:endParaRPr sz="2000" dirty="0">
              <a:latin typeface="Carlito"/>
              <a:cs typeface="Carlito"/>
            </a:endParaRPr>
          </a:p>
          <a:p>
            <a:pPr marL="331254" marR="4485603" indent="-322737">
              <a:lnSpc>
                <a:spcPct val="115399"/>
              </a:lnSpc>
            </a:pPr>
            <a:r>
              <a:rPr sz="2000" spc="-7" dirty="0">
                <a:latin typeface="Carlito"/>
                <a:cs typeface="Carlito"/>
              </a:rPr>
              <a:t>Histograms</a:t>
            </a:r>
            <a:r>
              <a:rPr sz="2000" spc="-49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hold</a:t>
            </a:r>
            <a:r>
              <a:rPr sz="2000" spc="-46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the</a:t>
            </a:r>
            <a:r>
              <a:rPr sz="2000" spc="-46" dirty="0">
                <a:latin typeface="Carlito"/>
                <a:cs typeface="Carlito"/>
              </a:rPr>
              <a:t> </a:t>
            </a:r>
            <a:r>
              <a:rPr sz="2000" spc="-7" dirty="0">
                <a:latin typeface="Carlito"/>
                <a:cs typeface="Carlito"/>
              </a:rPr>
              <a:t>following</a:t>
            </a:r>
            <a:r>
              <a:rPr sz="2000" spc="-46" dirty="0">
                <a:latin typeface="Carlito"/>
                <a:cs typeface="Carlito"/>
              </a:rPr>
              <a:t> </a:t>
            </a:r>
            <a:r>
              <a:rPr sz="2000" spc="-7" dirty="0">
                <a:latin typeface="Carlito"/>
                <a:cs typeface="Carlito"/>
              </a:rPr>
              <a:t>properties: 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Not</a:t>
            </a:r>
            <a:r>
              <a:rPr sz="2000" spc="-39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spc="-7" dirty="0">
                <a:solidFill>
                  <a:srgbClr val="FF0000"/>
                </a:solidFill>
                <a:latin typeface="Carlito"/>
                <a:cs typeface="Carlito"/>
              </a:rPr>
              <a:t>smooth</a:t>
            </a:r>
            <a:endParaRPr sz="2000" dirty="0">
              <a:latin typeface="Carlito"/>
              <a:cs typeface="Carlito"/>
            </a:endParaRPr>
          </a:p>
          <a:p>
            <a:pPr marL="331254" marR="5352511">
              <a:lnSpc>
                <a:spcPct val="115399"/>
              </a:lnSpc>
            </a:pP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Depend</a:t>
            </a:r>
            <a:r>
              <a:rPr sz="2000" spc="-28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on</a:t>
            </a:r>
            <a:r>
              <a:rPr sz="2000" spc="-2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endpoints</a:t>
            </a:r>
            <a:r>
              <a:rPr sz="2000" spc="-2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of</a:t>
            </a:r>
            <a:r>
              <a:rPr sz="2000" spc="-2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spc="-14" dirty="0">
                <a:solidFill>
                  <a:srgbClr val="FF0000"/>
                </a:solidFill>
                <a:latin typeface="Carlito"/>
                <a:cs typeface="Carlito"/>
              </a:rPr>
              <a:t>bins 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Depend</a:t>
            </a:r>
            <a:r>
              <a:rPr sz="2000" spc="-32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on</a:t>
            </a:r>
            <a:r>
              <a:rPr sz="2000" spc="-28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width</a:t>
            </a:r>
            <a:r>
              <a:rPr sz="2000" spc="-28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0000"/>
                </a:solidFill>
                <a:latin typeface="Carlito"/>
                <a:cs typeface="Carlito"/>
              </a:rPr>
              <a:t>of</a:t>
            </a:r>
            <a:r>
              <a:rPr sz="2000" spc="-28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spc="-14" dirty="0">
                <a:solidFill>
                  <a:srgbClr val="FF0000"/>
                </a:solidFill>
                <a:latin typeface="Carlito"/>
                <a:cs typeface="Carlito"/>
              </a:rPr>
              <a:t>bins</a:t>
            </a:r>
            <a:endParaRPr sz="20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9034672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rcRect b="8235"/>
          <a:stretch/>
        </p:blipFill>
        <p:spPr>
          <a:xfrm>
            <a:off x="228600" y="381001"/>
            <a:ext cx="87630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6977"/>
          <a:stretch/>
        </p:blipFill>
        <p:spPr>
          <a:xfrm>
            <a:off x="228600" y="304801"/>
            <a:ext cx="8763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95419"/>
            <a:ext cx="9144000" cy="606716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2298"/>
          <a:stretch/>
        </p:blipFill>
        <p:spPr>
          <a:xfrm>
            <a:off x="0" y="228601"/>
            <a:ext cx="9144000" cy="6477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5748"/>
          <a:stretch/>
        </p:blipFill>
        <p:spPr>
          <a:xfrm>
            <a:off x="228600" y="228601"/>
            <a:ext cx="87630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5999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3448"/>
          <a:stretch/>
        </p:blipFill>
        <p:spPr>
          <a:xfrm>
            <a:off x="190500" y="228601"/>
            <a:ext cx="8763000" cy="640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452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8046"/>
          <a:stretch/>
        </p:blipFill>
        <p:spPr>
          <a:xfrm>
            <a:off x="228600" y="228601"/>
            <a:ext cx="8763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774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10344"/>
          <a:stretch/>
        </p:blipFill>
        <p:spPr>
          <a:xfrm>
            <a:off x="228600" y="228601"/>
            <a:ext cx="8763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468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13793"/>
          <a:stretch/>
        </p:blipFill>
        <p:spPr>
          <a:xfrm>
            <a:off x="228600" y="228601"/>
            <a:ext cx="8763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408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781294" y="5065478"/>
            <a:ext cx="54236" cy="176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07"/>
              </a:lnSpc>
            </a:pPr>
            <a:r>
              <a:rPr spc="-35" dirty="0">
                <a:latin typeface="Carlito"/>
                <a:cs typeface="Carlito"/>
              </a:rPr>
              <a:t>t</a:t>
            </a:r>
            <a:endParaRPr>
              <a:latin typeface="Carlito"/>
              <a:cs typeface="Carlito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4812" y="838200"/>
            <a:ext cx="8892988" cy="389471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43000" y="5153643"/>
            <a:ext cx="9829540" cy="286051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>
              <a:spcBef>
                <a:spcPts val="71"/>
              </a:spcBef>
            </a:pPr>
            <a:r>
              <a:rPr dirty="0">
                <a:latin typeface="Carlito"/>
                <a:cs typeface="Carlito"/>
              </a:rPr>
              <a:t>For</a:t>
            </a:r>
            <a:r>
              <a:rPr spc="-28" dirty="0">
                <a:latin typeface="Carlito"/>
                <a:cs typeface="Carlito"/>
              </a:rPr>
              <a:t> </a:t>
            </a:r>
            <a:r>
              <a:rPr spc="-7" dirty="0">
                <a:latin typeface="Carlito"/>
                <a:cs typeface="Carlito"/>
              </a:rPr>
              <a:t>Example</a:t>
            </a:r>
            <a:r>
              <a:rPr spc="-28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:</a:t>
            </a:r>
            <a:r>
              <a:rPr spc="-28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the</a:t>
            </a:r>
            <a:r>
              <a:rPr spc="-28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height</a:t>
            </a:r>
            <a:r>
              <a:rPr spc="240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in</a:t>
            </a:r>
            <a:r>
              <a:rPr spc="-28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the</a:t>
            </a:r>
            <a:r>
              <a:rPr spc="-28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first</a:t>
            </a:r>
            <a:r>
              <a:rPr spc="-28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row</a:t>
            </a:r>
            <a:r>
              <a:rPr spc="-28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is</a:t>
            </a:r>
            <a:r>
              <a:rPr spc="-28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0.1/4</a:t>
            </a:r>
            <a:r>
              <a:rPr spc="-25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=</a:t>
            </a:r>
            <a:r>
              <a:rPr spc="-28" dirty="0">
                <a:latin typeface="Carlito"/>
                <a:cs typeface="Carlito"/>
              </a:rPr>
              <a:t> </a:t>
            </a:r>
            <a:r>
              <a:rPr spc="-7" dirty="0">
                <a:latin typeface="Carlito"/>
                <a:cs typeface="Carlito"/>
              </a:rPr>
              <a:t>0.025</a:t>
            </a:r>
            <a:endParaRPr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8537414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47506" y="1243345"/>
            <a:ext cx="7542455" cy="4320540"/>
            <a:chOff x="1447832" y="332654"/>
            <a:chExt cx="10685145" cy="61207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7832" y="476249"/>
              <a:ext cx="10684542" cy="59769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80492" y="332654"/>
              <a:ext cx="3951291" cy="7492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1838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5506" y="1008530"/>
            <a:ext cx="8892988" cy="4840941"/>
            <a:chOff x="0" y="0"/>
            <a:chExt cx="125984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37091" y="0"/>
              <a:ext cx="3951291" cy="7492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07223"/>
              <a:ext cx="12598400" cy="62507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2640" y="1011416"/>
            <a:ext cx="8641080" cy="4755776"/>
            <a:chOff x="180106" y="4089"/>
            <a:chExt cx="12241530" cy="67373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25141" y="4089"/>
              <a:ext cx="3951266" cy="7492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106" y="692698"/>
              <a:ext cx="12241325" cy="60486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8229"/>
          <a:stretch/>
        </p:blipFill>
        <p:spPr>
          <a:xfrm>
            <a:off x="140676" y="395419"/>
            <a:ext cx="8862646" cy="5624381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7803" y="1174003"/>
            <a:ext cx="8619407" cy="580908"/>
          </a:xfrm>
          <a:prstGeom prst="rect">
            <a:avLst/>
          </a:prstGeom>
        </p:spPr>
        <p:txBody>
          <a:bodyPr vert="horz" wrap="square" lIns="0" tIns="300970" rIns="0" bIns="0" rtlCol="0">
            <a:spAutoFit/>
          </a:bodyPr>
          <a:lstStyle/>
          <a:p>
            <a:pPr marL="3197791">
              <a:spcBef>
                <a:spcPts val="71"/>
              </a:spcBef>
            </a:pPr>
            <a:r>
              <a:rPr spc="-7" dirty="0"/>
              <a:t>Continued</a:t>
            </a:r>
            <a:r>
              <a:rPr spc="-124" dirty="0"/>
              <a:t> </a:t>
            </a:r>
            <a:r>
              <a:rPr spc="-35" dirty="0"/>
              <a:t>…</a:t>
            </a:r>
          </a:p>
        </p:txBody>
      </p:sp>
      <p:pic>
        <p:nvPicPr>
          <p:cNvPr id="3" name="object 3"/>
          <p:cNvPicPr/>
          <p:nvPr/>
        </p:nvPicPr>
        <p:blipFill rotWithShape="1">
          <a:blip r:embed="rId2" cstate="print"/>
          <a:srcRect t="3271"/>
          <a:stretch/>
        </p:blipFill>
        <p:spPr>
          <a:xfrm>
            <a:off x="252639" y="2030506"/>
            <a:ext cx="8735907" cy="3736613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3448"/>
          <a:stretch/>
        </p:blipFill>
        <p:spPr>
          <a:xfrm>
            <a:off x="228600" y="228601"/>
            <a:ext cx="876300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3333"/>
          <a:stretch/>
        </p:blipFill>
        <p:spPr>
          <a:xfrm>
            <a:off x="228600" y="1"/>
            <a:ext cx="8763000" cy="66294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5555" y="1203040"/>
            <a:ext cx="8413645" cy="4264064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R="12999" algn="ctr">
              <a:lnSpc>
                <a:spcPts val="2305"/>
              </a:lnSpc>
              <a:spcBef>
                <a:spcPts val="71"/>
              </a:spcBef>
            </a:pPr>
            <a:r>
              <a:rPr sz="2800" b="1" dirty="0">
                <a:solidFill>
                  <a:srgbClr val="FF0000"/>
                </a:solidFill>
                <a:latin typeface="Carlito"/>
                <a:cs typeface="Carlito"/>
              </a:rPr>
              <a:t>Kernel</a:t>
            </a:r>
            <a:r>
              <a:rPr sz="2800" b="1" spc="-53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b="1" dirty="0">
                <a:solidFill>
                  <a:srgbClr val="FF0000"/>
                </a:solidFill>
                <a:latin typeface="Carlito"/>
                <a:cs typeface="Carlito"/>
              </a:rPr>
              <a:t>and</a:t>
            </a:r>
            <a:r>
              <a:rPr sz="2800" b="1" spc="-53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b="1" dirty="0">
                <a:solidFill>
                  <a:srgbClr val="FF0000"/>
                </a:solidFill>
                <a:latin typeface="Carlito"/>
                <a:cs typeface="Carlito"/>
              </a:rPr>
              <a:t>Window</a:t>
            </a:r>
            <a:r>
              <a:rPr sz="2800" b="1" spc="-53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800" b="1" spc="-7" dirty="0">
                <a:solidFill>
                  <a:srgbClr val="FF0000"/>
                </a:solidFill>
                <a:latin typeface="Carlito"/>
                <a:cs typeface="Carlito"/>
              </a:rPr>
              <a:t>Estimators</a:t>
            </a:r>
            <a:endParaRPr lang="en-US" sz="2800" b="1" spc="-7" dirty="0">
              <a:solidFill>
                <a:srgbClr val="FF0000"/>
              </a:solidFill>
              <a:latin typeface="Carlito"/>
              <a:cs typeface="Carlito"/>
            </a:endParaRPr>
          </a:p>
          <a:p>
            <a:pPr marR="12999" algn="ctr">
              <a:lnSpc>
                <a:spcPts val="2305"/>
              </a:lnSpc>
              <a:spcBef>
                <a:spcPts val="71"/>
              </a:spcBef>
            </a:pPr>
            <a:endParaRPr sz="2800" dirty="0">
              <a:latin typeface="Carlito"/>
              <a:cs typeface="Carlito"/>
            </a:endParaRPr>
          </a:p>
          <a:p>
            <a:pPr marL="231295" marR="291808" indent="-222779">
              <a:lnSpc>
                <a:spcPct val="80000"/>
              </a:lnSpc>
              <a:spcBef>
                <a:spcPts val="406"/>
              </a:spcBef>
              <a:buChar char="•"/>
              <a:tabLst>
                <a:tab pos="231295" algn="l"/>
              </a:tabLst>
            </a:pPr>
            <a:r>
              <a:rPr sz="2000" dirty="0">
                <a:latin typeface="Times New Roman"/>
                <a:cs typeface="Times New Roman"/>
              </a:rPr>
              <a:t>Kernel</a:t>
            </a:r>
            <a:r>
              <a:rPr sz="2000" spc="-18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density</a:t>
            </a:r>
            <a:r>
              <a:rPr sz="2000" spc="-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estimation</a:t>
            </a:r>
            <a:r>
              <a:rPr sz="2000" spc="-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8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8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process</a:t>
            </a:r>
            <a:r>
              <a:rPr sz="2000" spc="-18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estimating</a:t>
            </a:r>
            <a:r>
              <a:rPr sz="2000" spc="-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-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unknown</a:t>
            </a:r>
            <a:r>
              <a:rPr sz="2000" spc="-14" dirty="0">
                <a:latin typeface="Times New Roman"/>
                <a:cs typeface="Times New Roman"/>
              </a:rPr>
              <a:t> </a:t>
            </a:r>
            <a:r>
              <a:rPr sz="2000" spc="-7" dirty="0">
                <a:latin typeface="Times New Roman"/>
                <a:cs typeface="Times New Roman"/>
              </a:rPr>
              <a:t>probability </a:t>
            </a:r>
            <a:r>
              <a:rPr sz="2000" dirty="0">
                <a:latin typeface="Times New Roman"/>
                <a:cs typeface="Times New Roman"/>
              </a:rPr>
              <a:t>density</a:t>
            </a:r>
            <a:r>
              <a:rPr sz="2000" spc="-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function</a:t>
            </a:r>
            <a:r>
              <a:rPr sz="2000" spc="-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using</a:t>
            </a:r>
            <a:r>
              <a:rPr sz="2000" spc="-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7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kernel</a:t>
            </a:r>
            <a:r>
              <a:rPr sz="2000" i="1" spc="-7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function</a:t>
            </a:r>
            <a:r>
              <a:rPr sz="2000" i="1" spc="7" dirty="0">
                <a:latin typeface="Times New Roman"/>
                <a:cs typeface="Times New Roman"/>
              </a:rPr>
              <a:t> </a:t>
            </a:r>
            <a:r>
              <a:rPr sz="2000" spc="-14" dirty="0">
                <a:latin typeface="Times New Roman"/>
                <a:cs typeface="Times New Roman"/>
              </a:rPr>
              <a:t>K(u)</a:t>
            </a:r>
            <a:endParaRPr sz="2000" dirty="0">
              <a:latin typeface="Times New Roman"/>
              <a:cs typeface="Times New Roman"/>
            </a:endParaRPr>
          </a:p>
          <a:p>
            <a:pPr marL="231295" marR="401181" indent="-222779">
              <a:lnSpc>
                <a:spcPct val="80000"/>
              </a:lnSpc>
              <a:spcBef>
                <a:spcPts val="339"/>
              </a:spcBef>
              <a:buChar char="•"/>
              <a:tabLst>
                <a:tab pos="231295" algn="l"/>
              </a:tabLst>
            </a:pPr>
            <a:r>
              <a:rPr sz="2000" dirty="0">
                <a:latin typeface="Times New Roman"/>
                <a:cs typeface="Times New Roman"/>
              </a:rPr>
              <a:t>While</a:t>
            </a:r>
            <a:r>
              <a:rPr sz="2000" spc="-18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8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histogram</a:t>
            </a:r>
            <a:r>
              <a:rPr sz="2000" spc="-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counts</a:t>
            </a:r>
            <a:r>
              <a:rPr sz="2000" spc="-18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number</a:t>
            </a:r>
            <a:r>
              <a:rPr sz="2000" spc="-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8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points</a:t>
            </a:r>
            <a:r>
              <a:rPr sz="2000" spc="-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somewhat</a:t>
            </a:r>
            <a:r>
              <a:rPr sz="2000" spc="-14" dirty="0">
                <a:latin typeface="Times New Roman"/>
                <a:cs typeface="Times New Roman"/>
              </a:rPr>
              <a:t> </a:t>
            </a:r>
            <a:r>
              <a:rPr sz="2000" spc="-7" dirty="0">
                <a:latin typeface="Times New Roman"/>
                <a:cs typeface="Times New Roman"/>
              </a:rPr>
              <a:t>arbitrary </a:t>
            </a:r>
            <a:r>
              <a:rPr sz="2000" dirty="0">
                <a:latin typeface="Times New Roman"/>
                <a:cs typeface="Times New Roman"/>
              </a:rPr>
              <a:t>regions,</a:t>
            </a:r>
            <a:r>
              <a:rPr sz="2000" spc="-7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kernel</a:t>
            </a:r>
            <a:r>
              <a:rPr sz="2000" spc="-7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density</a:t>
            </a:r>
            <a:r>
              <a:rPr sz="2000" spc="-7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estimate</a:t>
            </a:r>
            <a:r>
              <a:rPr sz="2000" spc="-1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7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function</a:t>
            </a:r>
            <a:r>
              <a:rPr sz="2000" spc="-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defined</a:t>
            </a:r>
            <a:r>
              <a:rPr sz="2000" spc="-7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1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7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sum</a:t>
            </a:r>
            <a:r>
              <a:rPr sz="2000" spc="-1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7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7" dirty="0">
                <a:latin typeface="Times New Roman"/>
                <a:cs typeface="Times New Roman"/>
              </a:rPr>
              <a:t> kernel </a:t>
            </a:r>
            <a:r>
              <a:rPr sz="2000" dirty="0">
                <a:latin typeface="Times New Roman"/>
                <a:cs typeface="Times New Roman"/>
              </a:rPr>
              <a:t>function</a:t>
            </a:r>
            <a:r>
              <a:rPr sz="2000" spc="-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every</a:t>
            </a:r>
            <a:r>
              <a:rPr sz="2000" spc="-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4" dirty="0">
                <a:latin typeface="Times New Roman"/>
                <a:cs typeface="Times New Roman"/>
              </a:rPr>
              <a:t> </a:t>
            </a:r>
            <a:r>
              <a:rPr sz="2000" spc="-7" dirty="0">
                <a:latin typeface="Times New Roman"/>
                <a:cs typeface="Times New Roman"/>
              </a:rPr>
              <a:t>point.</a:t>
            </a:r>
            <a:endParaRPr sz="2000" dirty="0">
              <a:latin typeface="Times New Roman"/>
              <a:cs typeface="Times New Roman"/>
            </a:endParaRPr>
          </a:p>
          <a:p>
            <a:pPr marL="231295" marR="3586" indent="-222779">
              <a:lnSpc>
                <a:spcPct val="80000"/>
              </a:lnSpc>
              <a:spcBef>
                <a:spcPts val="339"/>
              </a:spcBef>
              <a:buChar char="•"/>
              <a:tabLst>
                <a:tab pos="231295" algn="l"/>
              </a:tabLst>
            </a:pPr>
            <a:r>
              <a:rPr sz="2000" dirty="0">
                <a:latin typeface="Times New Roman"/>
                <a:cs typeface="Times New Roman"/>
              </a:rPr>
              <a:t>Samples</a:t>
            </a:r>
            <a:r>
              <a:rPr sz="2000" spc="-2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themselves</a:t>
            </a:r>
            <a:r>
              <a:rPr sz="2000" spc="-2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</a:t>
            </a:r>
            <a:r>
              <a:rPr sz="2000" spc="-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2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thought</a:t>
            </a:r>
            <a:r>
              <a:rPr sz="2000" spc="-2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2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very</a:t>
            </a:r>
            <a:r>
              <a:rPr sz="2000" spc="-18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rough</a:t>
            </a:r>
            <a:r>
              <a:rPr sz="2000" spc="-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approximations</a:t>
            </a:r>
            <a:r>
              <a:rPr sz="2000" spc="-2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8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8" dirty="0">
                <a:latin typeface="Times New Roman"/>
                <a:cs typeface="Times New Roman"/>
              </a:rPr>
              <a:t> </a:t>
            </a:r>
            <a:r>
              <a:rPr sz="2000" spc="-14" dirty="0">
                <a:latin typeface="Times New Roman"/>
                <a:cs typeface="Times New Roman"/>
              </a:rPr>
              <a:t>true </a:t>
            </a:r>
            <a:r>
              <a:rPr sz="2000" dirty="0">
                <a:latin typeface="Times New Roman"/>
                <a:cs typeface="Times New Roman"/>
              </a:rPr>
              <a:t>density</a:t>
            </a:r>
            <a:r>
              <a:rPr sz="2000" spc="-1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function,</a:t>
            </a:r>
            <a:r>
              <a:rPr sz="2000" spc="-7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namely</a:t>
            </a:r>
            <a:r>
              <a:rPr sz="2000" spc="-7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set</a:t>
            </a:r>
            <a:r>
              <a:rPr sz="2000" spc="-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7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spikes</a:t>
            </a:r>
            <a:r>
              <a:rPr sz="2000" spc="-1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7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delta</a:t>
            </a:r>
            <a:r>
              <a:rPr sz="2000" spc="-1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functions,</a:t>
            </a:r>
            <a:r>
              <a:rPr sz="2000" spc="-1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one</a:t>
            </a:r>
            <a:r>
              <a:rPr sz="2000" spc="-1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7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each</a:t>
            </a:r>
            <a:r>
              <a:rPr sz="2000" spc="-7" dirty="0">
                <a:latin typeface="Times New Roman"/>
                <a:cs typeface="Times New Roman"/>
              </a:rPr>
              <a:t> sample </a:t>
            </a:r>
            <a:r>
              <a:rPr sz="2000" dirty="0">
                <a:latin typeface="Times New Roman"/>
                <a:cs typeface="Times New Roman"/>
              </a:rPr>
              <a:t>value</a:t>
            </a:r>
            <a:r>
              <a:rPr sz="2000" spc="-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7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very</a:t>
            </a:r>
            <a:r>
              <a:rPr sz="2000" spc="-1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small</a:t>
            </a:r>
            <a:r>
              <a:rPr sz="2000" spc="-1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width</a:t>
            </a:r>
            <a:r>
              <a:rPr sz="2000" spc="-7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very</a:t>
            </a:r>
            <a:r>
              <a:rPr sz="2000" spc="-7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large</a:t>
            </a:r>
            <a:r>
              <a:rPr sz="2000" spc="-1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height</a:t>
            </a:r>
            <a:r>
              <a:rPr sz="2000" spc="-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such</a:t>
            </a:r>
            <a:r>
              <a:rPr sz="2000" spc="-7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1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combined</a:t>
            </a:r>
            <a:r>
              <a:rPr sz="2000" spc="-7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area</a:t>
            </a:r>
            <a:r>
              <a:rPr sz="2000" spc="28" dirty="0">
                <a:latin typeface="Times New Roman"/>
                <a:cs typeface="Times New Roman"/>
              </a:rPr>
              <a:t> </a:t>
            </a:r>
            <a:r>
              <a:rPr sz="2000" spc="-18" dirty="0">
                <a:latin typeface="Times New Roman"/>
                <a:cs typeface="Times New Roman"/>
              </a:rPr>
              <a:t>of </a:t>
            </a:r>
            <a:r>
              <a:rPr sz="2000" dirty="0">
                <a:latin typeface="Times New Roman"/>
                <a:cs typeface="Times New Roman"/>
              </a:rPr>
              <a:t>all</a:t>
            </a:r>
            <a:r>
              <a:rPr sz="2000" spc="-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spikes</a:t>
            </a:r>
            <a:r>
              <a:rPr sz="2000" spc="-1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equal</a:t>
            </a:r>
            <a:r>
              <a:rPr sz="2000" spc="-1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7" dirty="0">
                <a:latin typeface="Times New Roman"/>
                <a:cs typeface="Times New Roman"/>
              </a:rPr>
              <a:t> </a:t>
            </a:r>
            <a:r>
              <a:rPr sz="2000" spc="-14" dirty="0">
                <a:latin typeface="Times New Roman"/>
                <a:cs typeface="Times New Roman"/>
              </a:rPr>
              <a:t>one.</a:t>
            </a:r>
            <a:endParaRPr sz="2000" dirty="0">
              <a:latin typeface="Times New Roman"/>
              <a:cs typeface="Times New Roman"/>
            </a:endParaRPr>
          </a:p>
          <a:p>
            <a:pPr marL="231295" marR="89649" indent="-222779">
              <a:lnSpc>
                <a:spcPct val="80000"/>
              </a:lnSpc>
              <a:spcBef>
                <a:spcPts val="339"/>
              </a:spcBef>
              <a:buChar char="•"/>
              <a:tabLst>
                <a:tab pos="231295" algn="l"/>
                <a:tab pos="2761198" algn="l"/>
                <a:tab pos="5884580" algn="l"/>
              </a:tabLst>
            </a:pPr>
            <a:r>
              <a:rPr sz="2000" dirty="0">
                <a:latin typeface="Times New Roman"/>
                <a:cs typeface="Times New Roman"/>
              </a:rPr>
              <a:t>This</a:t>
            </a:r>
            <a:r>
              <a:rPr sz="2000" spc="-7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approximation</a:t>
            </a:r>
            <a:r>
              <a:rPr sz="2000" spc="-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4" dirty="0">
                <a:latin typeface="Times New Roman"/>
                <a:cs typeface="Times New Roman"/>
              </a:rPr>
              <a:t> </a:t>
            </a:r>
            <a:r>
              <a:rPr sz="2000" spc="-35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	continuous</a:t>
            </a:r>
            <a:r>
              <a:rPr sz="2000" spc="-2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density</a:t>
            </a:r>
            <a:r>
              <a:rPr sz="2000" spc="-14" dirty="0">
                <a:latin typeface="Times New Roman"/>
                <a:cs typeface="Times New Roman"/>
              </a:rPr>
              <a:t> </a:t>
            </a:r>
            <a:r>
              <a:rPr sz="2000" spc="-7" dirty="0">
                <a:latin typeface="Times New Roman"/>
                <a:cs typeface="Times New Roman"/>
              </a:rPr>
              <a:t>estimation</a:t>
            </a:r>
            <a:r>
              <a:rPr sz="2000" dirty="0">
                <a:latin typeface="Times New Roman"/>
                <a:cs typeface="Times New Roman"/>
              </a:rPr>
              <a:t>	is</a:t>
            </a:r>
            <a:r>
              <a:rPr sz="2000" spc="-1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not</a:t>
            </a:r>
            <a:r>
              <a:rPr sz="2000" spc="-1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useful</a:t>
            </a:r>
            <a:r>
              <a:rPr sz="2000" spc="-1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7" dirty="0">
                <a:latin typeface="Times New Roman"/>
                <a:cs typeface="Times New Roman"/>
              </a:rPr>
              <a:t> decision making.</a:t>
            </a:r>
            <a:endParaRPr sz="2000" dirty="0">
              <a:latin typeface="Times New Roman"/>
              <a:cs typeface="Times New Roman"/>
            </a:endParaRPr>
          </a:p>
          <a:p>
            <a:pPr marL="231295" marR="747675" indent="-222779">
              <a:lnSpc>
                <a:spcPct val="80000"/>
              </a:lnSpc>
              <a:spcBef>
                <a:spcPts val="339"/>
              </a:spcBef>
              <a:buChar char="•"/>
              <a:tabLst>
                <a:tab pos="231295" algn="l"/>
              </a:tabLst>
            </a:pPr>
            <a:r>
              <a:rPr sz="2000" dirty="0">
                <a:latin typeface="Times New Roman"/>
                <a:cs typeface="Times New Roman"/>
              </a:rPr>
              <a:t>Each</a:t>
            </a:r>
            <a:r>
              <a:rPr sz="2000" spc="-7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Delta</a:t>
            </a:r>
            <a:r>
              <a:rPr sz="2000" spc="-1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function</a:t>
            </a:r>
            <a:r>
              <a:rPr sz="2000" spc="-7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replaced</a:t>
            </a:r>
            <a:r>
              <a:rPr sz="2000" spc="-7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7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Kernel</a:t>
            </a:r>
            <a:r>
              <a:rPr sz="2000" spc="-1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Functions</a:t>
            </a:r>
            <a:r>
              <a:rPr sz="2000" spc="-1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such</a:t>
            </a:r>
            <a:r>
              <a:rPr sz="2000" spc="-7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as</a:t>
            </a:r>
            <a:r>
              <a:rPr sz="2000" spc="-7" dirty="0">
                <a:latin typeface="Times New Roman"/>
                <a:cs typeface="Times New Roman"/>
              </a:rPr>
              <a:t> rectangles, </a:t>
            </a:r>
            <a:r>
              <a:rPr sz="2000" dirty="0">
                <a:latin typeface="Times New Roman"/>
                <a:cs typeface="Times New Roman"/>
              </a:rPr>
              <a:t>triangles</a:t>
            </a:r>
            <a:r>
              <a:rPr sz="2000" spc="-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1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normal</a:t>
            </a:r>
            <a:r>
              <a:rPr sz="2000" spc="-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density</a:t>
            </a:r>
            <a:r>
              <a:rPr sz="2000" spc="-1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functions</a:t>
            </a:r>
            <a:r>
              <a:rPr sz="2000" spc="-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-1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have</a:t>
            </a:r>
            <a:r>
              <a:rPr sz="2000" spc="-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been</a:t>
            </a:r>
            <a:r>
              <a:rPr sz="2000" spc="-1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scaled</a:t>
            </a:r>
            <a:r>
              <a:rPr sz="2000" spc="-7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</a:t>
            </a:r>
            <a:r>
              <a:rPr sz="2000" spc="-1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14" dirty="0">
                <a:latin typeface="Times New Roman"/>
                <a:cs typeface="Times New Roman"/>
              </a:rPr>
              <a:t> </a:t>
            </a:r>
            <a:r>
              <a:rPr sz="2000" spc="-7" dirty="0">
                <a:latin typeface="Times New Roman"/>
                <a:cs typeface="Times New Roman"/>
              </a:rPr>
              <a:t>their </a:t>
            </a:r>
            <a:r>
              <a:rPr sz="2000" dirty="0">
                <a:latin typeface="Times New Roman"/>
                <a:cs typeface="Times New Roman"/>
              </a:rPr>
              <a:t>combined</a:t>
            </a:r>
            <a:r>
              <a:rPr sz="2000" spc="-7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area</a:t>
            </a:r>
            <a:r>
              <a:rPr sz="2000" spc="-7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should</a:t>
            </a:r>
            <a:r>
              <a:rPr sz="2000" spc="-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1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equal</a:t>
            </a:r>
            <a:r>
              <a:rPr sz="2000" spc="-7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4" dirty="0">
                <a:latin typeface="Times New Roman"/>
                <a:cs typeface="Times New Roman"/>
              </a:rPr>
              <a:t> </a:t>
            </a:r>
            <a:r>
              <a:rPr sz="2000" spc="-14" dirty="0">
                <a:latin typeface="Times New Roman"/>
                <a:cs typeface="Times New Roman"/>
              </a:rPr>
              <a:t>one.</a:t>
            </a:r>
            <a:endParaRPr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730047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3404"/>
          <a:stretch/>
        </p:blipFill>
        <p:spPr>
          <a:xfrm>
            <a:off x="76200" y="142875"/>
            <a:ext cx="9067800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247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3404"/>
          <a:stretch/>
        </p:blipFill>
        <p:spPr>
          <a:xfrm>
            <a:off x="228600" y="142875"/>
            <a:ext cx="8763000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688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9078"/>
          <a:stretch/>
        </p:blipFill>
        <p:spPr>
          <a:xfrm>
            <a:off x="228600" y="142875"/>
            <a:ext cx="8763000" cy="610552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5674"/>
          <a:stretch/>
        </p:blipFill>
        <p:spPr>
          <a:xfrm>
            <a:off x="142875" y="142875"/>
            <a:ext cx="8858250" cy="633412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3404"/>
          <a:stretch/>
        </p:blipFill>
        <p:spPr>
          <a:xfrm>
            <a:off x="228600" y="142875"/>
            <a:ext cx="8763000" cy="6486525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6841" y="1251988"/>
            <a:ext cx="8459096" cy="1530303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320496" marR="3586" indent="-311979" algn="just">
              <a:spcBef>
                <a:spcPts val="71"/>
              </a:spcBef>
              <a:buFont typeface="Arial"/>
              <a:buChar char="●"/>
              <a:tabLst>
                <a:tab pos="321841" algn="l"/>
              </a:tabLst>
            </a:pP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The</a:t>
            </a:r>
            <a:r>
              <a:rPr sz="1977" spc="32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first</a:t>
            </a:r>
            <a:r>
              <a:rPr sz="1977" spc="328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property</a:t>
            </a:r>
            <a:r>
              <a:rPr sz="1977" spc="328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of</a:t>
            </a:r>
            <a:r>
              <a:rPr sz="1977" spc="32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a</a:t>
            </a:r>
            <a:r>
              <a:rPr sz="1977" spc="328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kernel</a:t>
            </a:r>
            <a:r>
              <a:rPr sz="1977" spc="328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function</a:t>
            </a:r>
            <a:r>
              <a:rPr sz="1977" spc="32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is</a:t>
            </a:r>
            <a:r>
              <a:rPr sz="1977" spc="328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that</a:t>
            </a:r>
            <a:r>
              <a:rPr sz="1977" spc="36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b="1" dirty="0">
                <a:solidFill>
                  <a:srgbClr val="282828"/>
                </a:solidFill>
                <a:latin typeface="Times New Roman"/>
                <a:cs typeface="Times New Roman"/>
              </a:rPr>
              <a:t>it</a:t>
            </a:r>
            <a:r>
              <a:rPr sz="1977" b="1" spc="32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b="1" dirty="0">
                <a:solidFill>
                  <a:srgbClr val="282828"/>
                </a:solidFill>
                <a:latin typeface="Times New Roman"/>
                <a:cs typeface="Times New Roman"/>
              </a:rPr>
              <a:t>must</a:t>
            </a:r>
            <a:r>
              <a:rPr sz="1977" b="1" spc="328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b="1" dirty="0">
                <a:solidFill>
                  <a:srgbClr val="282828"/>
                </a:solidFill>
                <a:latin typeface="Times New Roman"/>
                <a:cs typeface="Times New Roman"/>
              </a:rPr>
              <a:t>be</a:t>
            </a:r>
            <a:r>
              <a:rPr sz="1977" b="1" spc="328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b="1" dirty="0">
                <a:solidFill>
                  <a:srgbClr val="282828"/>
                </a:solidFill>
                <a:latin typeface="Times New Roman"/>
                <a:cs typeface="Times New Roman"/>
              </a:rPr>
              <a:t>symmetrical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.</a:t>
            </a:r>
            <a:r>
              <a:rPr sz="1977" spc="293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spc="-14" dirty="0">
                <a:solidFill>
                  <a:srgbClr val="282828"/>
                </a:solidFill>
                <a:latin typeface="Times New Roman"/>
                <a:cs typeface="Times New Roman"/>
              </a:rPr>
              <a:t>This 	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means</a:t>
            </a:r>
            <a:r>
              <a:rPr sz="1977" spc="8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the</a:t>
            </a:r>
            <a:r>
              <a:rPr sz="1977" spc="8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values</a:t>
            </a:r>
            <a:r>
              <a:rPr sz="1977" spc="8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of</a:t>
            </a:r>
            <a:r>
              <a:rPr sz="1977" spc="8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kernel</a:t>
            </a:r>
            <a:r>
              <a:rPr sz="1977" spc="8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function</a:t>
            </a:r>
            <a:r>
              <a:rPr sz="1977" spc="8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is</a:t>
            </a:r>
            <a:r>
              <a:rPr sz="1977" spc="8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same</a:t>
            </a:r>
            <a:r>
              <a:rPr sz="1977" spc="8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for</a:t>
            </a:r>
            <a:r>
              <a:rPr sz="1977" spc="8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both</a:t>
            </a:r>
            <a:r>
              <a:rPr sz="1977" spc="8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+u</a:t>
            </a:r>
            <a:r>
              <a:rPr sz="1977" spc="8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and</a:t>
            </a:r>
            <a:r>
              <a:rPr sz="1977" spc="8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–u</a:t>
            </a:r>
            <a:r>
              <a:rPr sz="1977" spc="8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as</a:t>
            </a:r>
            <a:r>
              <a:rPr sz="1977" spc="88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shown</a:t>
            </a:r>
            <a:r>
              <a:rPr sz="1977" spc="8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in</a:t>
            </a:r>
            <a:r>
              <a:rPr sz="1977" spc="8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spc="-18" dirty="0">
                <a:solidFill>
                  <a:srgbClr val="282828"/>
                </a:solidFill>
                <a:latin typeface="Times New Roman"/>
                <a:cs typeface="Times New Roman"/>
              </a:rPr>
              <a:t>the 	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plot</a:t>
            </a:r>
            <a:r>
              <a:rPr sz="1977" spc="399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below.</a:t>
            </a:r>
            <a:r>
              <a:rPr sz="1977" spc="367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This</a:t>
            </a:r>
            <a:r>
              <a:rPr sz="1977" spc="402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can</a:t>
            </a:r>
            <a:r>
              <a:rPr sz="1977" spc="402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be</a:t>
            </a:r>
            <a:r>
              <a:rPr sz="1977" spc="399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mathematically</a:t>
            </a:r>
            <a:r>
              <a:rPr sz="1977" spc="406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expressed</a:t>
            </a:r>
            <a:r>
              <a:rPr sz="1977" spc="402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as</a:t>
            </a:r>
            <a:r>
              <a:rPr sz="1977" spc="402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K</a:t>
            </a:r>
            <a:r>
              <a:rPr sz="1977" spc="402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spc="-7" dirty="0">
                <a:solidFill>
                  <a:srgbClr val="282828"/>
                </a:solidFill>
                <a:latin typeface="Times New Roman"/>
                <a:cs typeface="Times New Roman"/>
              </a:rPr>
              <a:t>(-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u)</a:t>
            </a:r>
            <a:r>
              <a:rPr sz="1977" spc="402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=</a:t>
            </a:r>
            <a:r>
              <a:rPr sz="1977" spc="399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K</a:t>
            </a:r>
            <a:r>
              <a:rPr sz="1977" spc="402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(+u).</a:t>
            </a:r>
            <a:r>
              <a:rPr sz="1977" spc="371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spc="-18" dirty="0">
                <a:solidFill>
                  <a:srgbClr val="282828"/>
                </a:solidFill>
                <a:latin typeface="Times New Roman"/>
                <a:cs typeface="Times New Roman"/>
              </a:rPr>
              <a:t>The 	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symmetric</a:t>
            </a:r>
            <a:r>
              <a:rPr sz="1977" spc="49" dirty="0">
                <a:solidFill>
                  <a:srgbClr val="282828"/>
                </a:solidFill>
                <a:latin typeface="Times New Roman"/>
                <a:cs typeface="Times New Roman"/>
              </a:rPr>
              <a:t> 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property</a:t>
            </a:r>
            <a:r>
              <a:rPr sz="1977" spc="49" dirty="0">
                <a:solidFill>
                  <a:srgbClr val="282828"/>
                </a:solidFill>
                <a:latin typeface="Times New Roman"/>
                <a:cs typeface="Times New Roman"/>
              </a:rPr>
              <a:t> 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of</a:t>
            </a:r>
            <a:r>
              <a:rPr sz="1977" spc="53" dirty="0">
                <a:solidFill>
                  <a:srgbClr val="282828"/>
                </a:solidFill>
                <a:latin typeface="Times New Roman"/>
                <a:cs typeface="Times New Roman"/>
              </a:rPr>
              <a:t> 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kernel</a:t>
            </a:r>
            <a:r>
              <a:rPr sz="1977" spc="49" dirty="0">
                <a:solidFill>
                  <a:srgbClr val="282828"/>
                </a:solidFill>
                <a:latin typeface="Times New Roman"/>
                <a:cs typeface="Times New Roman"/>
              </a:rPr>
              <a:t> 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function</a:t>
            </a:r>
            <a:r>
              <a:rPr sz="1977" spc="49" dirty="0">
                <a:solidFill>
                  <a:srgbClr val="282828"/>
                </a:solidFill>
                <a:latin typeface="Times New Roman"/>
                <a:cs typeface="Times New Roman"/>
              </a:rPr>
              <a:t> 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enables</a:t>
            </a:r>
            <a:r>
              <a:rPr sz="1977" spc="53" dirty="0">
                <a:solidFill>
                  <a:srgbClr val="282828"/>
                </a:solidFill>
                <a:latin typeface="Times New Roman"/>
                <a:cs typeface="Times New Roman"/>
              </a:rPr>
              <a:t> 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the</a:t>
            </a:r>
            <a:r>
              <a:rPr sz="1977" spc="49" dirty="0">
                <a:solidFill>
                  <a:srgbClr val="282828"/>
                </a:solidFill>
                <a:latin typeface="Times New Roman"/>
                <a:cs typeface="Times New Roman"/>
              </a:rPr>
              <a:t> 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maximum</a:t>
            </a:r>
            <a:r>
              <a:rPr sz="1977" spc="49" dirty="0">
                <a:solidFill>
                  <a:srgbClr val="282828"/>
                </a:solidFill>
                <a:latin typeface="Times New Roman"/>
                <a:cs typeface="Times New Roman"/>
              </a:rPr>
              <a:t> 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value</a:t>
            </a:r>
            <a:r>
              <a:rPr sz="1977" spc="49" dirty="0">
                <a:solidFill>
                  <a:srgbClr val="282828"/>
                </a:solidFill>
                <a:latin typeface="Times New Roman"/>
                <a:cs typeface="Times New Roman"/>
              </a:rPr>
              <a:t> 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of</a:t>
            </a:r>
            <a:r>
              <a:rPr sz="1977" spc="49" dirty="0">
                <a:solidFill>
                  <a:srgbClr val="282828"/>
                </a:solidFill>
                <a:latin typeface="Times New Roman"/>
                <a:cs typeface="Times New Roman"/>
              </a:rPr>
              <a:t>  </a:t>
            </a:r>
            <a:r>
              <a:rPr sz="1977" spc="-18" dirty="0">
                <a:solidFill>
                  <a:srgbClr val="282828"/>
                </a:solidFill>
                <a:latin typeface="Times New Roman"/>
                <a:cs typeface="Times New Roman"/>
              </a:rPr>
              <a:t>the 	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function</a:t>
            </a:r>
            <a:r>
              <a:rPr sz="1977" spc="-18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(</a:t>
            </a:r>
            <a:r>
              <a:rPr sz="1977" i="1" dirty="0">
                <a:solidFill>
                  <a:srgbClr val="282828"/>
                </a:solidFill>
                <a:latin typeface="Times New Roman"/>
                <a:cs typeface="Times New Roman"/>
              </a:rPr>
              <a:t>max(K(u)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)</a:t>
            </a:r>
            <a:r>
              <a:rPr sz="1977" spc="-18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to</a:t>
            </a:r>
            <a:r>
              <a:rPr sz="1977" spc="-18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lie</a:t>
            </a:r>
            <a:r>
              <a:rPr sz="1977" spc="-21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in</a:t>
            </a:r>
            <a:r>
              <a:rPr sz="1977" spc="-1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the</a:t>
            </a:r>
            <a:r>
              <a:rPr sz="1977" spc="-21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middle</a:t>
            </a:r>
            <a:r>
              <a:rPr sz="1977" spc="-21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of</a:t>
            </a:r>
            <a:r>
              <a:rPr sz="1977" spc="-18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the</a:t>
            </a:r>
            <a:r>
              <a:rPr sz="1977" spc="-18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spc="-7" dirty="0">
                <a:solidFill>
                  <a:srgbClr val="282828"/>
                </a:solidFill>
                <a:latin typeface="Times New Roman"/>
                <a:cs typeface="Times New Roman"/>
              </a:rPr>
              <a:t>curve.</a:t>
            </a:r>
            <a:endParaRPr sz="1977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6842" y="3633008"/>
            <a:ext cx="8453269" cy="1847376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321841" marR="3586" indent="-313324">
              <a:spcBef>
                <a:spcPts val="71"/>
              </a:spcBef>
              <a:buFont typeface="Arial"/>
              <a:buChar char="●"/>
              <a:tabLst>
                <a:tab pos="321841" algn="l"/>
                <a:tab pos="898734" algn="l"/>
                <a:tab pos="1554071" algn="l"/>
                <a:tab pos="2377050" algn="l"/>
                <a:tab pos="2897914" algn="l"/>
                <a:tab pos="3682793" algn="l"/>
                <a:tab pos="4078595" algn="l"/>
                <a:tab pos="4599457" algn="l"/>
                <a:tab pos="5678387" algn="l"/>
                <a:tab pos="6395133" algn="l"/>
                <a:tab pos="6832621" algn="l"/>
                <a:tab pos="7604054" algn="l"/>
                <a:tab pos="7999855" algn="l"/>
              </a:tabLst>
            </a:pPr>
            <a:r>
              <a:rPr sz="1977" spc="-18" dirty="0">
                <a:solidFill>
                  <a:srgbClr val="282828"/>
                </a:solidFill>
                <a:latin typeface="Times New Roman"/>
                <a:cs typeface="Times New Roman"/>
              </a:rPr>
              <a:t>The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	</a:t>
            </a:r>
            <a:r>
              <a:rPr sz="1977" b="1" spc="-14" dirty="0">
                <a:solidFill>
                  <a:srgbClr val="282828"/>
                </a:solidFill>
                <a:latin typeface="Times New Roman"/>
                <a:cs typeface="Times New Roman"/>
              </a:rPr>
              <a:t>area</a:t>
            </a:r>
            <a:r>
              <a:rPr sz="1977" b="1" dirty="0">
                <a:solidFill>
                  <a:srgbClr val="282828"/>
                </a:solidFill>
                <a:latin typeface="Times New Roman"/>
                <a:cs typeface="Times New Roman"/>
              </a:rPr>
              <a:t>	</a:t>
            </a:r>
            <a:r>
              <a:rPr sz="1977" b="1" spc="-7" dirty="0">
                <a:solidFill>
                  <a:srgbClr val="282828"/>
                </a:solidFill>
                <a:latin typeface="Times New Roman"/>
                <a:cs typeface="Times New Roman"/>
              </a:rPr>
              <a:t>under</a:t>
            </a:r>
            <a:r>
              <a:rPr sz="1977" b="1" dirty="0">
                <a:solidFill>
                  <a:srgbClr val="282828"/>
                </a:solidFill>
                <a:latin typeface="Times New Roman"/>
                <a:cs typeface="Times New Roman"/>
              </a:rPr>
              <a:t>	</a:t>
            </a:r>
            <a:r>
              <a:rPr sz="1977" b="1" spc="-18" dirty="0">
                <a:solidFill>
                  <a:srgbClr val="282828"/>
                </a:solidFill>
                <a:latin typeface="Times New Roman"/>
                <a:cs typeface="Times New Roman"/>
              </a:rPr>
              <a:t>the</a:t>
            </a:r>
            <a:r>
              <a:rPr sz="1977" b="1" dirty="0">
                <a:solidFill>
                  <a:srgbClr val="282828"/>
                </a:solidFill>
                <a:latin typeface="Times New Roman"/>
                <a:cs typeface="Times New Roman"/>
              </a:rPr>
              <a:t>	</a:t>
            </a:r>
            <a:r>
              <a:rPr sz="1977" b="1" spc="-7" dirty="0">
                <a:solidFill>
                  <a:srgbClr val="282828"/>
                </a:solidFill>
                <a:latin typeface="Times New Roman"/>
                <a:cs typeface="Times New Roman"/>
              </a:rPr>
              <a:t>curve</a:t>
            </a:r>
            <a:r>
              <a:rPr sz="1977" b="1" dirty="0">
                <a:solidFill>
                  <a:srgbClr val="282828"/>
                </a:solidFill>
                <a:latin typeface="Times New Roman"/>
                <a:cs typeface="Times New Roman"/>
              </a:rPr>
              <a:t>	</a:t>
            </a:r>
            <a:r>
              <a:rPr sz="1977" b="1" spc="-18" dirty="0">
                <a:solidFill>
                  <a:srgbClr val="282828"/>
                </a:solidFill>
                <a:latin typeface="Times New Roman"/>
                <a:cs typeface="Times New Roman"/>
              </a:rPr>
              <a:t>of</a:t>
            </a:r>
            <a:r>
              <a:rPr sz="1977" b="1" dirty="0">
                <a:solidFill>
                  <a:srgbClr val="282828"/>
                </a:solidFill>
                <a:latin typeface="Times New Roman"/>
                <a:cs typeface="Times New Roman"/>
              </a:rPr>
              <a:t>	</a:t>
            </a:r>
            <a:r>
              <a:rPr sz="1977" b="1" spc="-18" dirty="0">
                <a:solidFill>
                  <a:srgbClr val="282828"/>
                </a:solidFill>
                <a:latin typeface="Times New Roman"/>
                <a:cs typeface="Times New Roman"/>
              </a:rPr>
              <a:t>the</a:t>
            </a:r>
            <a:r>
              <a:rPr sz="1977" b="1" dirty="0">
                <a:solidFill>
                  <a:srgbClr val="282828"/>
                </a:solidFill>
                <a:latin typeface="Times New Roman"/>
                <a:cs typeface="Times New Roman"/>
              </a:rPr>
              <a:t>	</a:t>
            </a:r>
            <a:r>
              <a:rPr sz="1977" b="1" spc="-7" dirty="0">
                <a:solidFill>
                  <a:srgbClr val="282828"/>
                </a:solidFill>
                <a:latin typeface="Times New Roman"/>
                <a:cs typeface="Times New Roman"/>
              </a:rPr>
              <a:t>function</a:t>
            </a:r>
            <a:r>
              <a:rPr sz="1977" b="1" dirty="0">
                <a:solidFill>
                  <a:srgbClr val="282828"/>
                </a:solidFill>
                <a:latin typeface="Times New Roman"/>
                <a:cs typeface="Times New Roman"/>
              </a:rPr>
              <a:t>	</a:t>
            </a:r>
            <a:r>
              <a:rPr sz="1977" b="1" spc="-14" dirty="0">
                <a:solidFill>
                  <a:srgbClr val="282828"/>
                </a:solidFill>
                <a:latin typeface="Times New Roman"/>
                <a:cs typeface="Times New Roman"/>
              </a:rPr>
              <a:t>must</a:t>
            </a:r>
            <a:r>
              <a:rPr sz="1977" b="1" dirty="0">
                <a:solidFill>
                  <a:srgbClr val="282828"/>
                </a:solidFill>
                <a:latin typeface="Times New Roman"/>
                <a:cs typeface="Times New Roman"/>
              </a:rPr>
              <a:t>	</a:t>
            </a:r>
            <a:r>
              <a:rPr sz="1977" b="1" spc="-18" dirty="0">
                <a:solidFill>
                  <a:srgbClr val="282828"/>
                </a:solidFill>
                <a:latin typeface="Times New Roman"/>
                <a:cs typeface="Times New Roman"/>
              </a:rPr>
              <a:t>be</a:t>
            </a:r>
            <a:r>
              <a:rPr sz="1977" b="1" dirty="0">
                <a:solidFill>
                  <a:srgbClr val="282828"/>
                </a:solidFill>
                <a:latin typeface="Times New Roman"/>
                <a:cs typeface="Times New Roman"/>
              </a:rPr>
              <a:t>	</a:t>
            </a:r>
            <a:r>
              <a:rPr sz="1977" b="1" spc="-7" dirty="0">
                <a:solidFill>
                  <a:srgbClr val="282828"/>
                </a:solidFill>
                <a:latin typeface="Times New Roman"/>
                <a:cs typeface="Times New Roman"/>
              </a:rPr>
              <a:t>equal</a:t>
            </a:r>
            <a:r>
              <a:rPr sz="1977" b="1" dirty="0">
                <a:solidFill>
                  <a:srgbClr val="282828"/>
                </a:solidFill>
                <a:latin typeface="Times New Roman"/>
                <a:cs typeface="Times New Roman"/>
              </a:rPr>
              <a:t>	</a:t>
            </a:r>
            <a:r>
              <a:rPr sz="1977" b="1" spc="-18" dirty="0">
                <a:solidFill>
                  <a:srgbClr val="282828"/>
                </a:solidFill>
                <a:latin typeface="Times New Roman"/>
                <a:cs typeface="Times New Roman"/>
              </a:rPr>
              <a:t>to</a:t>
            </a:r>
            <a:r>
              <a:rPr sz="1977" b="1" dirty="0">
                <a:solidFill>
                  <a:srgbClr val="282828"/>
                </a:solidFill>
                <a:latin typeface="Times New Roman"/>
                <a:cs typeface="Times New Roman"/>
              </a:rPr>
              <a:t>	</a:t>
            </a:r>
            <a:r>
              <a:rPr sz="1977" b="1" spc="-14" dirty="0">
                <a:solidFill>
                  <a:srgbClr val="282828"/>
                </a:solidFill>
                <a:latin typeface="Times New Roman"/>
                <a:cs typeface="Times New Roman"/>
              </a:rPr>
              <a:t>one</a:t>
            </a:r>
            <a:r>
              <a:rPr sz="1977" spc="-14" dirty="0">
                <a:solidFill>
                  <a:srgbClr val="282828"/>
                </a:solidFill>
                <a:latin typeface="Times New Roman"/>
                <a:cs typeface="Times New Roman"/>
              </a:rPr>
              <a:t>. </a:t>
            </a:r>
            <a:r>
              <a:rPr sz="1977" spc="-7" dirty="0">
                <a:solidFill>
                  <a:srgbClr val="282828"/>
                </a:solidFill>
                <a:latin typeface="Times New Roman"/>
                <a:cs typeface="Times New Roman"/>
              </a:rPr>
              <a:t>Mathematically,</a:t>
            </a:r>
            <a:r>
              <a:rPr sz="1977" spc="-21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this</a:t>
            </a:r>
            <a:r>
              <a:rPr sz="1977" spc="-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property</a:t>
            </a:r>
            <a:r>
              <a:rPr sz="1977" spc="-21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is</a:t>
            </a:r>
            <a:r>
              <a:rPr sz="1977" spc="-2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expressed</a:t>
            </a:r>
            <a:r>
              <a:rPr sz="1977" spc="-18" dirty="0">
                <a:solidFill>
                  <a:srgbClr val="282828"/>
                </a:solidFill>
                <a:latin typeface="Times New Roman"/>
                <a:cs typeface="Times New Roman"/>
              </a:rPr>
              <a:t> as</a:t>
            </a:r>
            <a:endParaRPr sz="1977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282828"/>
              </a:buClr>
              <a:buFont typeface="Arial"/>
              <a:buChar char="●"/>
            </a:pPr>
            <a:endParaRPr sz="1977" dirty="0">
              <a:latin typeface="Times New Roman"/>
              <a:cs typeface="Times New Roman"/>
            </a:endParaRPr>
          </a:p>
          <a:p>
            <a:pPr>
              <a:spcBef>
                <a:spcPts val="85"/>
              </a:spcBef>
              <a:buClr>
                <a:srgbClr val="282828"/>
              </a:buClr>
              <a:buFont typeface="Arial"/>
              <a:buChar char="●"/>
            </a:pPr>
            <a:endParaRPr sz="1977" dirty="0">
              <a:latin typeface="Times New Roman"/>
              <a:cs typeface="Times New Roman"/>
            </a:endParaRPr>
          </a:p>
          <a:p>
            <a:pPr marL="321841" marR="10758" indent="-313324">
              <a:buFont typeface="Arial"/>
              <a:buChar char="●"/>
              <a:tabLst>
                <a:tab pos="321841" algn="l"/>
              </a:tabLst>
            </a:pP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The</a:t>
            </a:r>
            <a:r>
              <a:rPr sz="1977" spc="67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value</a:t>
            </a:r>
            <a:r>
              <a:rPr sz="1977" spc="67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of</a:t>
            </a:r>
            <a:r>
              <a:rPr sz="1977" spc="7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kernel</a:t>
            </a:r>
            <a:r>
              <a:rPr sz="1977" spc="67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function,</a:t>
            </a:r>
            <a:r>
              <a:rPr sz="1977" spc="71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which</a:t>
            </a:r>
            <a:r>
              <a:rPr sz="1977" spc="7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is</a:t>
            </a:r>
            <a:r>
              <a:rPr sz="1977" spc="71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the</a:t>
            </a:r>
            <a:r>
              <a:rPr sz="1977" spc="71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density,</a:t>
            </a:r>
            <a:r>
              <a:rPr sz="1977" spc="99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b="1" dirty="0">
                <a:solidFill>
                  <a:srgbClr val="282828"/>
                </a:solidFill>
                <a:latin typeface="Times New Roman"/>
                <a:cs typeface="Times New Roman"/>
              </a:rPr>
              <a:t>can</a:t>
            </a:r>
            <a:r>
              <a:rPr sz="1977" b="1" spc="71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b="1" dirty="0">
                <a:solidFill>
                  <a:srgbClr val="282828"/>
                </a:solidFill>
                <a:latin typeface="Times New Roman"/>
                <a:cs typeface="Times New Roman"/>
              </a:rPr>
              <a:t>not</a:t>
            </a:r>
            <a:r>
              <a:rPr sz="1977" b="1" spc="71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b="1" dirty="0">
                <a:solidFill>
                  <a:srgbClr val="282828"/>
                </a:solidFill>
                <a:latin typeface="Times New Roman"/>
                <a:cs typeface="Times New Roman"/>
              </a:rPr>
              <a:t>be</a:t>
            </a:r>
            <a:r>
              <a:rPr sz="1977" b="1" spc="71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b="1" dirty="0">
                <a:solidFill>
                  <a:srgbClr val="282828"/>
                </a:solidFill>
                <a:latin typeface="Times New Roman"/>
                <a:cs typeface="Times New Roman"/>
              </a:rPr>
              <a:t>negative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,</a:t>
            </a:r>
            <a:r>
              <a:rPr sz="1977" spc="71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K(u)</a:t>
            </a:r>
            <a:r>
              <a:rPr sz="1977" spc="71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spc="-35" dirty="0">
                <a:solidFill>
                  <a:srgbClr val="282828"/>
                </a:solidFill>
                <a:latin typeface="Times New Roman"/>
                <a:cs typeface="Times New Roman"/>
              </a:rPr>
              <a:t>≥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0</a:t>
            </a:r>
            <a:r>
              <a:rPr sz="1977" spc="-7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for</a:t>
            </a:r>
            <a:r>
              <a:rPr sz="1977" spc="-4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all</a:t>
            </a:r>
            <a:r>
              <a:rPr sz="1977" spc="-11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−∞</a:t>
            </a:r>
            <a:r>
              <a:rPr sz="1977" spc="-7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&lt;</a:t>
            </a:r>
            <a:r>
              <a:rPr sz="1977" spc="-7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u</a:t>
            </a:r>
            <a:r>
              <a:rPr sz="1977" spc="-7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dirty="0">
                <a:solidFill>
                  <a:srgbClr val="282828"/>
                </a:solidFill>
                <a:latin typeface="Times New Roman"/>
                <a:cs typeface="Times New Roman"/>
              </a:rPr>
              <a:t>&lt;</a:t>
            </a:r>
            <a:r>
              <a:rPr sz="1977" spc="-7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977" spc="-18" dirty="0">
                <a:solidFill>
                  <a:srgbClr val="282828"/>
                </a:solidFill>
                <a:latin typeface="Times New Roman"/>
                <a:cs typeface="Times New Roman"/>
              </a:rPr>
              <a:t>∞.</a:t>
            </a:r>
            <a:endParaRPr sz="1977" dirty="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32781" y="2517032"/>
            <a:ext cx="1867019" cy="119692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74809" y="4326593"/>
            <a:ext cx="4222367" cy="57148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3256"/>
          <a:stretch/>
        </p:blipFill>
        <p:spPr>
          <a:xfrm>
            <a:off x="140676" y="395419"/>
            <a:ext cx="8897815" cy="5929181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6641" y="3683148"/>
            <a:ext cx="3940861" cy="196646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95600" y="497398"/>
            <a:ext cx="5738734" cy="378384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>
              <a:spcBef>
                <a:spcPts val="71"/>
              </a:spcBef>
            </a:pPr>
            <a:r>
              <a:rPr sz="2400" b="1" dirty="0">
                <a:solidFill>
                  <a:srgbClr val="FF0000"/>
                </a:solidFill>
                <a:latin typeface="Carlito"/>
                <a:cs typeface="Carlito"/>
              </a:rPr>
              <a:t>Kernel</a:t>
            </a:r>
            <a:r>
              <a:rPr sz="2400" b="1" spc="-71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rlito"/>
                <a:cs typeface="Carlito"/>
              </a:rPr>
              <a:t>Density</a:t>
            </a:r>
            <a:r>
              <a:rPr sz="2400" b="1" spc="-67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b="1" spc="-7" dirty="0">
                <a:solidFill>
                  <a:srgbClr val="FF0000"/>
                </a:solidFill>
                <a:latin typeface="Carlito"/>
                <a:cs typeface="Carlito"/>
              </a:rPr>
              <a:t>Estimate</a:t>
            </a:r>
            <a:endParaRPr sz="2400" b="1" dirty="0">
              <a:latin typeface="Carlito"/>
              <a:cs typeface="Carlito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32923" y="3161984"/>
          <a:ext cx="2507874" cy="4300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6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2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2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80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27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5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77053">
                <a:tc>
                  <a:txBody>
                    <a:bodyPr/>
                    <a:lstStyle/>
                    <a:p>
                      <a:pPr marL="31750">
                        <a:lnSpc>
                          <a:spcPts val="1710"/>
                        </a:lnSpc>
                      </a:pPr>
                      <a:r>
                        <a:rPr sz="1300" spc="-10" dirty="0">
                          <a:latin typeface="Carlito"/>
                          <a:cs typeface="Carlito"/>
                        </a:rPr>
                        <a:t>Sample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ts val="1710"/>
                        </a:lnSpc>
                      </a:pPr>
                      <a:r>
                        <a:rPr sz="1300" spc="-50" dirty="0">
                          <a:latin typeface="Carlito"/>
                          <a:cs typeface="Carlito"/>
                        </a:rPr>
                        <a:t>1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1710"/>
                        </a:lnSpc>
                      </a:pPr>
                      <a:r>
                        <a:rPr sz="1300" spc="-50" dirty="0">
                          <a:latin typeface="Carlito"/>
                          <a:cs typeface="Carlito"/>
                        </a:rPr>
                        <a:t>2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1710"/>
                        </a:lnSpc>
                      </a:pPr>
                      <a:r>
                        <a:rPr sz="1300" spc="-50" dirty="0">
                          <a:latin typeface="Carlito"/>
                          <a:cs typeface="Carlito"/>
                        </a:rPr>
                        <a:t>3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1710"/>
                        </a:lnSpc>
                      </a:pPr>
                      <a:r>
                        <a:rPr sz="1300" spc="-50" dirty="0">
                          <a:latin typeface="Carlito"/>
                          <a:cs typeface="Carlito"/>
                        </a:rPr>
                        <a:t>4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1710"/>
                        </a:lnSpc>
                      </a:pPr>
                      <a:r>
                        <a:rPr sz="1300" spc="-50" dirty="0">
                          <a:latin typeface="Carlito"/>
                          <a:cs typeface="Carlito"/>
                        </a:rPr>
                        <a:t>5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1710"/>
                        </a:lnSpc>
                      </a:pPr>
                      <a:r>
                        <a:rPr sz="1300" spc="-50" dirty="0">
                          <a:latin typeface="Carlito"/>
                          <a:cs typeface="Carlito"/>
                        </a:rPr>
                        <a:t>6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053">
                <a:tc>
                  <a:txBody>
                    <a:bodyPr/>
                    <a:lstStyle/>
                    <a:p>
                      <a:pPr marL="31750">
                        <a:lnSpc>
                          <a:spcPts val="1880"/>
                        </a:lnSpc>
                      </a:pPr>
                      <a:r>
                        <a:rPr sz="1300" spc="-10" dirty="0">
                          <a:latin typeface="Carlito"/>
                          <a:cs typeface="Carlito"/>
                        </a:rPr>
                        <a:t>Value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ts val="1880"/>
                        </a:lnSpc>
                      </a:pPr>
                      <a:r>
                        <a:rPr sz="1300" spc="-10" dirty="0">
                          <a:latin typeface="Carlito"/>
                          <a:cs typeface="Carlito"/>
                        </a:rPr>
                        <a:t>-</a:t>
                      </a:r>
                      <a:r>
                        <a:rPr sz="1300" spc="-25" dirty="0">
                          <a:latin typeface="Carlito"/>
                          <a:cs typeface="Carlito"/>
                        </a:rPr>
                        <a:t>2.1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1880"/>
                        </a:lnSpc>
                      </a:pPr>
                      <a:r>
                        <a:rPr sz="1300" spc="-10" dirty="0">
                          <a:latin typeface="Carlito"/>
                          <a:cs typeface="Carlito"/>
                        </a:rPr>
                        <a:t>-</a:t>
                      </a:r>
                      <a:r>
                        <a:rPr sz="1300" spc="-25" dirty="0">
                          <a:latin typeface="Carlito"/>
                          <a:cs typeface="Carlito"/>
                        </a:rPr>
                        <a:t>1.3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1880"/>
                        </a:lnSpc>
                      </a:pPr>
                      <a:r>
                        <a:rPr sz="1300" spc="-10" dirty="0">
                          <a:latin typeface="Carlito"/>
                          <a:cs typeface="Carlito"/>
                        </a:rPr>
                        <a:t>-</a:t>
                      </a:r>
                      <a:r>
                        <a:rPr sz="1300" spc="-25" dirty="0">
                          <a:latin typeface="Carlito"/>
                          <a:cs typeface="Carlito"/>
                        </a:rPr>
                        <a:t>0.4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1880"/>
                        </a:lnSpc>
                      </a:pPr>
                      <a:r>
                        <a:rPr sz="1300" spc="-25" dirty="0">
                          <a:latin typeface="Carlito"/>
                          <a:cs typeface="Carlito"/>
                        </a:rPr>
                        <a:t>1.9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1880"/>
                        </a:lnSpc>
                      </a:pPr>
                      <a:r>
                        <a:rPr sz="1300" spc="-25" dirty="0">
                          <a:latin typeface="Carlito"/>
                          <a:cs typeface="Carlito"/>
                        </a:rPr>
                        <a:t>5.1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1880"/>
                        </a:lnSpc>
                      </a:pPr>
                      <a:r>
                        <a:rPr sz="1300" spc="-25" dirty="0">
                          <a:latin typeface="Carlito"/>
                          <a:cs typeface="Carlito"/>
                        </a:rPr>
                        <a:t>6.2</a:t>
                      </a:r>
                      <a:endParaRPr sz="1300">
                        <a:latin typeface="Carlito"/>
                        <a:cs typeface="Carlito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351842" y="1066800"/>
            <a:ext cx="8282492" cy="3718594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>
              <a:spcBef>
                <a:spcPts val="71"/>
              </a:spcBef>
            </a:pPr>
            <a:r>
              <a:rPr sz="1977" b="1" spc="-7" dirty="0">
                <a:solidFill>
                  <a:srgbClr val="FF0000"/>
                </a:solidFill>
                <a:latin typeface="Carlito"/>
                <a:cs typeface="Carlito"/>
              </a:rPr>
              <a:t>Method</a:t>
            </a:r>
            <a:endParaRPr sz="1977">
              <a:latin typeface="Carlito"/>
              <a:cs typeface="Carlito"/>
            </a:endParaRPr>
          </a:p>
          <a:p>
            <a:pPr marL="8965"/>
            <a:r>
              <a:rPr sz="1977" dirty="0">
                <a:latin typeface="Carlito"/>
                <a:cs typeface="Carlito"/>
              </a:rPr>
              <a:t>Choose</a:t>
            </a:r>
            <a:r>
              <a:rPr sz="1977" spc="-39" dirty="0">
                <a:latin typeface="Carlito"/>
                <a:cs typeface="Carlito"/>
              </a:rPr>
              <a:t> </a:t>
            </a:r>
            <a:r>
              <a:rPr sz="1977" spc="-7" dirty="0">
                <a:latin typeface="Carlito"/>
                <a:cs typeface="Carlito"/>
              </a:rPr>
              <a:t>appropriate</a:t>
            </a:r>
            <a:r>
              <a:rPr sz="1977" spc="-39" dirty="0">
                <a:latin typeface="Carlito"/>
                <a:cs typeface="Carlito"/>
              </a:rPr>
              <a:t> </a:t>
            </a:r>
            <a:r>
              <a:rPr sz="1977" spc="-7" dirty="0">
                <a:latin typeface="Carlito"/>
                <a:cs typeface="Carlito"/>
              </a:rPr>
              <a:t>Kernels</a:t>
            </a:r>
            <a:endParaRPr sz="1977">
              <a:latin typeface="Carlito"/>
              <a:cs typeface="Carlito"/>
            </a:endParaRPr>
          </a:p>
          <a:p>
            <a:pPr marL="8965"/>
            <a:r>
              <a:rPr sz="1977" dirty="0">
                <a:latin typeface="Carlito"/>
                <a:cs typeface="Carlito"/>
              </a:rPr>
              <a:t>Centre</a:t>
            </a:r>
            <a:r>
              <a:rPr sz="1977" spc="-32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the</a:t>
            </a:r>
            <a:r>
              <a:rPr sz="1977" spc="-32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Kernel</a:t>
            </a:r>
            <a:r>
              <a:rPr sz="1977" spc="-28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on</a:t>
            </a:r>
            <a:r>
              <a:rPr sz="1977" spc="-32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each</a:t>
            </a:r>
            <a:r>
              <a:rPr sz="1977" spc="-32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of</a:t>
            </a:r>
            <a:r>
              <a:rPr sz="1977" spc="-28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the</a:t>
            </a:r>
            <a:r>
              <a:rPr sz="1977" spc="-32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data</a:t>
            </a:r>
            <a:r>
              <a:rPr sz="1977" spc="-28" dirty="0">
                <a:latin typeface="Carlito"/>
                <a:cs typeface="Carlito"/>
              </a:rPr>
              <a:t> </a:t>
            </a:r>
            <a:r>
              <a:rPr sz="1977" spc="-7" dirty="0">
                <a:latin typeface="Carlito"/>
                <a:cs typeface="Carlito"/>
              </a:rPr>
              <a:t>point</a:t>
            </a:r>
            <a:endParaRPr sz="1977">
              <a:latin typeface="Carlito"/>
              <a:cs typeface="Carlito"/>
            </a:endParaRPr>
          </a:p>
          <a:p>
            <a:pPr marL="8965" marR="40342">
              <a:tabLst>
                <a:tab pos="1298570" algn="l"/>
              </a:tabLst>
            </a:pPr>
            <a:r>
              <a:rPr sz="1977" dirty="0">
                <a:latin typeface="Carlito"/>
                <a:cs typeface="Carlito"/>
              </a:rPr>
              <a:t>The</a:t>
            </a:r>
            <a:r>
              <a:rPr sz="1977" spc="-11" dirty="0">
                <a:latin typeface="Carlito"/>
                <a:cs typeface="Carlito"/>
              </a:rPr>
              <a:t> </a:t>
            </a:r>
            <a:r>
              <a:rPr sz="1977" spc="-7" dirty="0">
                <a:latin typeface="Carlito"/>
                <a:cs typeface="Carlito"/>
              </a:rPr>
              <a:t>density</a:t>
            </a:r>
            <a:r>
              <a:rPr sz="1977" dirty="0">
                <a:latin typeface="Carlito"/>
                <a:cs typeface="Carlito"/>
              </a:rPr>
              <a:t>	</a:t>
            </a:r>
            <a:r>
              <a:rPr sz="1977" spc="-7" dirty="0">
                <a:latin typeface="Carlito"/>
                <a:cs typeface="Carlito"/>
              </a:rPr>
              <a:t>consists</a:t>
            </a:r>
            <a:r>
              <a:rPr sz="1977" spc="-42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of</a:t>
            </a:r>
            <a:r>
              <a:rPr sz="1977" spc="-42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a</a:t>
            </a:r>
            <a:r>
              <a:rPr sz="1977" spc="-42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(normalized)</a:t>
            </a:r>
            <a:r>
              <a:rPr sz="1977" spc="-42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sum</a:t>
            </a:r>
            <a:r>
              <a:rPr sz="1977" spc="-42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of</a:t>
            </a:r>
            <a:r>
              <a:rPr sz="1977" spc="-42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all</a:t>
            </a:r>
            <a:r>
              <a:rPr sz="1977" spc="-39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overlapping</a:t>
            </a:r>
            <a:r>
              <a:rPr sz="1977" spc="-42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kernel</a:t>
            </a:r>
            <a:r>
              <a:rPr sz="1977" spc="-42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values</a:t>
            </a:r>
            <a:r>
              <a:rPr sz="1977" spc="-42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at</a:t>
            </a:r>
            <a:r>
              <a:rPr sz="1977" spc="-42" dirty="0">
                <a:latin typeface="Carlito"/>
                <a:cs typeface="Carlito"/>
              </a:rPr>
              <a:t> </a:t>
            </a:r>
            <a:r>
              <a:rPr sz="1977" spc="-18" dirty="0">
                <a:latin typeface="Carlito"/>
                <a:cs typeface="Carlito"/>
              </a:rPr>
              <a:t>the </a:t>
            </a:r>
            <a:r>
              <a:rPr sz="1977" dirty="0">
                <a:latin typeface="Carlito"/>
                <a:cs typeface="Carlito"/>
              </a:rPr>
              <a:t>given</a:t>
            </a:r>
            <a:r>
              <a:rPr sz="1977" spc="-35" dirty="0">
                <a:latin typeface="Carlito"/>
                <a:cs typeface="Carlito"/>
              </a:rPr>
              <a:t> </a:t>
            </a:r>
            <a:r>
              <a:rPr sz="1977" spc="-14" dirty="0">
                <a:latin typeface="Carlito"/>
                <a:cs typeface="Carlito"/>
              </a:rPr>
              <a:t>point</a:t>
            </a:r>
            <a:endParaRPr sz="1977">
              <a:latin typeface="Carlito"/>
              <a:cs typeface="Carlito"/>
            </a:endParaRPr>
          </a:p>
          <a:p>
            <a:pPr marL="4641144">
              <a:spcBef>
                <a:spcPts val="784"/>
              </a:spcBef>
            </a:pPr>
            <a:r>
              <a:rPr sz="1694" b="1" dirty="0">
                <a:solidFill>
                  <a:srgbClr val="FF0000"/>
                </a:solidFill>
                <a:latin typeface="Carlito"/>
                <a:cs typeface="Carlito"/>
              </a:rPr>
              <a:t>In</a:t>
            </a:r>
            <a:r>
              <a:rPr sz="1694" b="1" spc="-18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694" b="1" dirty="0">
                <a:solidFill>
                  <a:srgbClr val="FF0000"/>
                </a:solidFill>
                <a:latin typeface="Carlito"/>
                <a:cs typeface="Carlito"/>
              </a:rPr>
              <a:t>Summary</a:t>
            </a:r>
            <a:r>
              <a:rPr sz="1694" b="1" spc="-18" dirty="0">
                <a:solidFill>
                  <a:srgbClr val="FF0000"/>
                </a:solidFill>
                <a:latin typeface="Carlito"/>
                <a:cs typeface="Carlito"/>
              </a:rPr>
              <a:t> KDE</a:t>
            </a:r>
            <a:endParaRPr sz="1694">
              <a:latin typeface="Carlito"/>
              <a:cs typeface="Carlito"/>
            </a:endParaRPr>
          </a:p>
          <a:p>
            <a:pPr marL="4641144" marR="471555" indent="322737"/>
            <a:r>
              <a:rPr sz="1694" dirty="0">
                <a:latin typeface="Carlito"/>
                <a:cs typeface="Carlito"/>
              </a:rPr>
              <a:t>Use</a:t>
            </a:r>
            <a:r>
              <a:rPr sz="1694" spc="-49" dirty="0">
                <a:latin typeface="Carlito"/>
                <a:cs typeface="Carlito"/>
              </a:rPr>
              <a:t> </a:t>
            </a:r>
            <a:r>
              <a:rPr sz="1694" dirty="0">
                <a:latin typeface="Carlito"/>
                <a:cs typeface="Carlito"/>
              </a:rPr>
              <a:t>regions</a:t>
            </a:r>
            <a:r>
              <a:rPr sz="1694" spc="-46" dirty="0">
                <a:latin typeface="Carlito"/>
                <a:cs typeface="Carlito"/>
              </a:rPr>
              <a:t> </a:t>
            </a:r>
            <a:r>
              <a:rPr sz="1694" spc="-7" dirty="0">
                <a:latin typeface="Carlito"/>
                <a:cs typeface="Carlito"/>
              </a:rPr>
              <a:t>centered</a:t>
            </a:r>
            <a:r>
              <a:rPr sz="1694" spc="-46" dirty="0">
                <a:latin typeface="Carlito"/>
                <a:cs typeface="Carlito"/>
              </a:rPr>
              <a:t> </a:t>
            </a:r>
            <a:r>
              <a:rPr sz="1694" dirty="0">
                <a:latin typeface="Carlito"/>
                <a:cs typeface="Carlito"/>
              </a:rPr>
              <a:t>at</a:t>
            </a:r>
            <a:r>
              <a:rPr sz="1694" spc="-46" dirty="0">
                <a:latin typeface="Carlito"/>
                <a:cs typeface="Carlito"/>
              </a:rPr>
              <a:t> </a:t>
            </a:r>
            <a:r>
              <a:rPr sz="1694" dirty="0">
                <a:latin typeface="Carlito"/>
                <a:cs typeface="Carlito"/>
              </a:rPr>
              <a:t>the</a:t>
            </a:r>
            <a:r>
              <a:rPr sz="1694" spc="-46" dirty="0">
                <a:latin typeface="Carlito"/>
                <a:cs typeface="Carlito"/>
              </a:rPr>
              <a:t> </a:t>
            </a:r>
            <a:r>
              <a:rPr sz="1694" spc="-14" dirty="0">
                <a:latin typeface="Carlito"/>
                <a:cs typeface="Carlito"/>
              </a:rPr>
              <a:t>data </a:t>
            </a:r>
            <a:r>
              <a:rPr sz="1694" spc="-7" dirty="0">
                <a:latin typeface="Carlito"/>
                <a:cs typeface="Carlito"/>
              </a:rPr>
              <a:t>points</a:t>
            </a:r>
            <a:endParaRPr sz="1694">
              <a:latin typeface="Carlito"/>
              <a:cs typeface="Carlito"/>
            </a:endParaRPr>
          </a:p>
          <a:p>
            <a:pPr marL="4963882"/>
            <a:r>
              <a:rPr sz="1694" dirty="0">
                <a:latin typeface="Carlito"/>
                <a:cs typeface="Carlito"/>
              </a:rPr>
              <a:t>Allow</a:t>
            </a:r>
            <a:r>
              <a:rPr sz="1694" spc="-35" dirty="0">
                <a:latin typeface="Carlito"/>
                <a:cs typeface="Carlito"/>
              </a:rPr>
              <a:t> </a:t>
            </a:r>
            <a:r>
              <a:rPr sz="1694" dirty="0">
                <a:latin typeface="Carlito"/>
                <a:cs typeface="Carlito"/>
              </a:rPr>
              <a:t>the</a:t>
            </a:r>
            <a:r>
              <a:rPr sz="1694" spc="-32" dirty="0">
                <a:latin typeface="Carlito"/>
                <a:cs typeface="Carlito"/>
              </a:rPr>
              <a:t> </a:t>
            </a:r>
            <a:r>
              <a:rPr sz="1694" dirty="0">
                <a:latin typeface="Carlito"/>
                <a:cs typeface="Carlito"/>
              </a:rPr>
              <a:t>regions</a:t>
            </a:r>
            <a:r>
              <a:rPr sz="1694" spc="-32" dirty="0">
                <a:latin typeface="Carlito"/>
                <a:cs typeface="Carlito"/>
              </a:rPr>
              <a:t> </a:t>
            </a:r>
            <a:r>
              <a:rPr sz="1694" dirty="0">
                <a:latin typeface="Carlito"/>
                <a:cs typeface="Carlito"/>
              </a:rPr>
              <a:t>to</a:t>
            </a:r>
            <a:r>
              <a:rPr sz="1694" spc="-32" dirty="0">
                <a:latin typeface="Carlito"/>
                <a:cs typeface="Carlito"/>
              </a:rPr>
              <a:t> </a:t>
            </a:r>
            <a:r>
              <a:rPr sz="1694" spc="-7" dirty="0">
                <a:latin typeface="Carlito"/>
                <a:cs typeface="Carlito"/>
              </a:rPr>
              <a:t>overlap</a:t>
            </a:r>
            <a:endParaRPr sz="1694">
              <a:latin typeface="Carlito"/>
              <a:cs typeface="Carlito"/>
            </a:endParaRPr>
          </a:p>
          <a:p>
            <a:pPr marL="4641144" marR="3586" indent="322737">
              <a:tabLst>
                <a:tab pos="7868519" algn="l"/>
              </a:tabLst>
            </a:pPr>
            <a:r>
              <a:rPr sz="1694" dirty="0">
                <a:latin typeface="Carlito"/>
                <a:cs typeface="Carlito"/>
              </a:rPr>
              <a:t>Let</a:t>
            </a:r>
            <a:r>
              <a:rPr sz="1694" spc="-53" dirty="0">
                <a:latin typeface="Carlito"/>
                <a:cs typeface="Carlito"/>
              </a:rPr>
              <a:t> </a:t>
            </a:r>
            <a:r>
              <a:rPr sz="1694" dirty="0">
                <a:latin typeface="Carlito"/>
                <a:cs typeface="Carlito"/>
              </a:rPr>
              <a:t>each</a:t>
            </a:r>
            <a:r>
              <a:rPr sz="1694" spc="-49" dirty="0">
                <a:latin typeface="Carlito"/>
                <a:cs typeface="Carlito"/>
              </a:rPr>
              <a:t> </a:t>
            </a:r>
            <a:r>
              <a:rPr sz="1694" spc="-7" dirty="0">
                <a:latin typeface="Carlito"/>
                <a:cs typeface="Carlito"/>
              </a:rPr>
              <a:t>individual</a:t>
            </a:r>
            <a:r>
              <a:rPr sz="1694" spc="-49" dirty="0">
                <a:latin typeface="Carlito"/>
                <a:cs typeface="Carlito"/>
              </a:rPr>
              <a:t> </a:t>
            </a:r>
            <a:r>
              <a:rPr sz="1694" dirty="0">
                <a:latin typeface="Carlito"/>
                <a:cs typeface="Carlito"/>
              </a:rPr>
              <a:t>contribute</a:t>
            </a:r>
            <a:r>
              <a:rPr sz="1694" spc="-53" dirty="0">
                <a:latin typeface="Carlito"/>
                <a:cs typeface="Carlito"/>
              </a:rPr>
              <a:t> </a:t>
            </a:r>
            <a:r>
              <a:rPr sz="1694" spc="-35" dirty="0">
                <a:latin typeface="Carlito"/>
                <a:cs typeface="Carlito"/>
              </a:rPr>
              <a:t>a</a:t>
            </a:r>
            <a:r>
              <a:rPr sz="1694" dirty="0">
                <a:latin typeface="Carlito"/>
                <a:cs typeface="Carlito"/>
              </a:rPr>
              <a:t>	</a:t>
            </a:r>
            <a:r>
              <a:rPr sz="1694" spc="-18" dirty="0">
                <a:latin typeface="Carlito"/>
                <a:cs typeface="Carlito"/>
              </a:rPr>
              <a:t>total </a:t>
            </a:r>
            <a:r>
              <a:rPr sz="1694" dirty="0">
                <a:latin typeface="Carlito"/>
                <a:cs typeface="Carlito"/>
              </a:rPr>
              <a:t>density</a:t>
            </a:r>
            <a:r>
              <a:rPr sz="1694" spc="-49" dirty="0">
                <a:latin typeface="Carlito"/>
                <a:cs typeface="Carlito"/>
              </a:rPr>
              <a:t> </a:t>
            </a:r>
            <a:r>
              <a:rPr sz="1694" dirty="0">
                <a:latin typeface="Carlito"/>
                <a:cs typeface="Carlito"/>
              </a:rPr>
              <a:t>of</a:t>
            </a:r>
            <a:r>
              <a:rPr sz="1694" spc="-49" dirty="0">
                <a:latin typeface="Carlito"/>
                <a:cs typeface="Carlito"/>
              </a:rPr>
              <a:t> </a:t>
            </a:r>
            <a:r>
              <a:rPr sz="1694" spc="-18" dirty="0">
                <a:latin typeface="Carlito"/>
                <a:cs typeface="Carlito"/>
              </a:rPr>
              <a:t>1/N</a:t>
            </a:r>
            <a:endParaRPr sz="1694">
              <a:latin typeface="Carlito"/>
              <a:cs typeface="Carlito"/>
            </a:endParaRPr>
          </a:p>
          <a:p>
            <a:pPr marL="4641144" marR="295394" indent="322737">
              <a:tabLst>
                <a:tab pos="5072806" algn="l"/>
              </a:tabLst>
            </a:pPr>
            <a:r>
              <a:rPr sz="1694" dirty="0">
                <a:latin typeface="Carlito"/>
                <a:cs typeface="Carlito"/>
              </a:rPr>
              <a:t>With</a:t>
            </a:r>
            <a:r>
              <a:rPr sz="1694" spc="-49" dirty="0">
                <a:latin typeface="Carlito"/>
                <a:cs typeface="Carlito"/>
              </a:rPr>
              <a:t> </a:t>
            </a:r>
            <a:r>
              <a:rPr sz="1694" spc="-7" dirty="0">
                <a:latin typeface="Carlito"/>
                <a:cs typeface="Carlito"/>
              </a:rPr>
              <a:t>gaussian</a:t>
            </a:r>
            <a:r>
              <a:rPr sz="1694" spc="-46" dirty="0">
                <a:latin typeface="Carlito"/>
                <a:cs typeface="Carlito"/>
              </a:rPr>
              <a:t> </a:t>
            </a:r>
            <a:r>
              <a:rPr sz="1694" spc="-7" dirty="0">
                <a:latin typeface="Carlito"/>
                <a:cs typeface="Carlito"/>
              </a:rPr>
              <a:t>kernel,</a:t>
            </a:r>
            <a:r>
              <a:rPr sz="1694" spc="-46" dirty="0">
                <a:latin typeface="Carlito"/>
                <a:cs typeface="Carlito"/>
              </a:rPr>
              <a:t> </a:t>
            </a:r>
            <a:r>
              <a:rPr sz="1694" dirty="0">
                <a:latin typeface="Carlito"/>
                <a:cs typeface="Carlito"/>
              </a:rPr>
              <a:t>regions</a:t>
            </a:r>
            <a:r>
              <a:rPr sz="1694" spc="-46" dirty="0">
                <a:latin typeface="Carlito"/>
                <a:cs typeface="Carlito"/>
              </a:rPr>
              <a:t> </a:t>
            </a:r>
            <a:r>
              <a:rPr sz="1694" spc="-14" dirty="0">
                <a:latin typeface="Carlito"/>
                <a:cs typeface="Carlito"/>
              </a:rPr>
              <a:t>have soft</a:t>
            </a:r>
            <a:r>
              <a:rPr sz="1694" dirty="0">
                <a:latin typeface="Carlito"/>
                <a:cs typeface="Carlito"/>
              </a:rPr>
              <a:t>	edges</a:t>
            </a:r>
            <a:r>
              <a:rPr sz="1694" spc="-56" dirty="0">
                <a:latin typeface="Carlito"/>
                <a:cs typeface="Carlito"/>
              </a:rPr>
              <a:t> </a:t>
            </a:r>
            <a:r>
              <a:rPr sz="1694" dirty="0">
                <a:latin typeface="Carlito"/>
                <a:cs typeface="Carlito"/>
              </a:rPr>
              <a:t>to</a:t>
            </a:r>
            <a:r>
              <a:rPr sz="1694" spc="-56" dirty="0">
                <a:latin typeface="Carlito"/>
                <a:cs typeface="Carlito"/>
              </a:rPr>
              <a:t> </a:t>
            </a:r>
            <a:r>
              <a:rPr sz="1694" dirty="0">
                <a:latin typeface="Carlito"/>
                <a:cs typeface="Carlito"/>
              </a:rPr>
              <a:t>avoid</a:t>
            </a:r>
            <a:r>
              <a:rPr sz="1694" spc="-53" dirty="0">
                <a:latin typeface="Carlito"/>
                <a:cs typeface="Carlito"/>
              </a:rPr>
              <a:t> </a:t>
            </a:r>
            <a:r>
              <a:rPr sz="1694" spc="-7" dirty="0">
                <a:latin typeface="Carlito"/>
                <a:cs typeface="Carlito"/>
              </a:rPr>
              <a:t>discontinuity</a:t>
            </a:r>
            <a:endParaRPr sz="1694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143000"/>
            <a:ext cx="7116070" cy="376083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1800" y="457200"/>
            <a:ext cx="3504155" cy="286051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>
              <a:spcBef>
                <a:spcPts val="71"/>
              </a:spcBef>
            </a:pPr>
            <a:r>
              <a:rPr dirty="0">
                <a:solidFill>
                  <a:srgbClr val="FF0000"/>
                </a:solidFill>
                <a:latin typeface="Carlito"/>
                <a:cs typeface="Carlito"/>
              </a:rPr>
              <a:t>KERNEL</a:t>
            </a:r>
            <a:r>
              <a:rPr spc="-53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>
                <a:solidFill>
                  <a:srgbClr val="FF0000"/>
                </a:solidFill>
                <a:latin typeface="Carlito"/>
                <a:cs typeface="Carlito"/>
              </a:rPr>
              <a:t>DENSITY</a:t>
            </a:r>
            <a:r>
              <a:rPr spc="-53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pc="-7" dirty="0">
                <a:solidFill>
                  <a:srgbClr val="FF0000"/>
                </a:solidFill>
                <a:latin typeface="Carlito"/>
                <a:cs typeface="Carlito"/>
              </a:rPr>
              <a:t>ESTIMATION</a:t>
            </a:r>
            <a:endParaRPr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D6A31-8B2C-F48A-940C-D997D5960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533400"/>
            <a:ext cx="8619407" cy="369332"/>
          </a:xfrm>
        </p:spPr>
        <p:txBody>
          <a:bodyPr/>
          <a:lstStyle/>
          <a:p>
            <a:r>
              <a:rPr lang="en-IN" sz="2400" dirty="0">
                <a:solidFill>
                  <a:srgbClr val="FF0000"/>
                </a:solidFill>
                <a:latin typeface="Carlito"/>
                <a:cs typeface="Carlito"/>
              </a:rPr>
              <a:t>KERNEL</a:t>
            </a:r>
            <a:r>
              <a:rPr lang="en-IN" sz="2400" spc="-53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lang="en-IN" sz="2400" dirty="0">
                <a:solidFill>
                  <a:srgbClr val="FF0000"/>
                </a:solidFill>
                <a:latin typeface="Carlito"/>
                <a:cs typeface="Carlito"/>
              </a:rPr>
              <a:t>DENSITY</a:t>
            </a:r>
            <a:r>
              <a:rPr lang="en-IN" sz="2400" spc="-53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lang="en-IN" sz="2400" spc="-7" dirty="0">
                <a:solidFill>
                  <a:srgbClr val="FF0000"/>
                </a:solidFill>
                <a:latin typeface="Carlito"/>
                <a:cs typeface="Carlito"/>
              </a:rPr>
              <a:t>ESTIMATION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6D8C16-25BF-CCD8-F6B2-69B3ED18B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 t="13119" r="11875"/>
          <a:stretch/>
        </p:blipFill>
        <p:spPr>
          <a:xfrm>
            <a:off x="1237129" y="1643630"/>
            <a:ext cx="6615953" cy="42058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3F9E3C-4EA6-3522-D10D-FDACE56BB2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5" t="9701" r="13750"/>
          <a:stretch/>
        </p:blipFill>
        <p:spPr>
          <a:xfrm>
            <a:off x="968188" y="1478157"/>
            <a:ext cx="6723529" cy="437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564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E5F110-DEC1-BFD2-4C05-C01A22637F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t="13333" r="13749"/>
          <a:stretch/>
        </p:blipFill>
        <p:spPr>
          <a:xfrm>
            <a:off x="457200" y="762000"/>
            <a:ext cx="7957327" cy="508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76280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D250DF-F4B7-C54A-E5FB-A2A4C9320C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r="10000" b="7778"/>
          <a:stretch/>
        </p:blipFill>
        <p:spPr>
          <a:xfrm>
            <a:off x="279959" y="609601"/>
            <a:ext cx="8070127" cy="507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994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CFE346-4F7E-045B-7F7D-9260318780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6" t="12222" r="16874" b="10000"/>
          <a:stretch/>
        </p:blipFill>
        <p:spPr>
          <a:xfrm>
            <a:off x="451437" y="762001"/>
            <a:ext cx="7927234" cy="48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981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430887"/>
          </a:xfrm>
        </p:spPr>
        <p:txBody>
          <a:bodyPr/>
          <a:lstStyle/>
          <a:p>
            <a:r>
              <a:rPr sz="2800" b="1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1" y="2362200"/>
            <a:ext cx="8229600" cy="1723549"/>
          </a:xfrm>
        </p:spPr>
        <p:txBody>
          <a:bodyPr/>
          <a:lstStyle/>
          <a:p>
            <a:r>
              <a:rPr sz="2800" dirty="0"/>
              <a:t>Given sample points: &lt;x1, x2, x3&gt; = &lt;1, 2, 4&gt;</a:t>
            </a:r>
          </a:p>
          <a:p>
            <a:r>
              <a:rPr sz="2800" dirty="0"/>
              <a:t>Use a triangular kernel with base = 3</a:t>
            </a:r>
          </a:p>
          <a:p>
            <a:r>
              <a:rPr sz="2800" dirty="0"/>
              <a:t>Perform Kernel Density Estimation (KDE)</a:t>
            </a:r>
          </a:p>
          <a:p>
            <a:r>
              <a:rPr sz="2800" dirty="0"/>
              <a:t>Compute KDE at x = 2.5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ACFF9C-8D36-5F70-8379-339D93025A1A}"/>
              </a:ext>
            </a:extLst>
          </p:cNvPr>
          <p:cNvSpPr txBox="1"/>
          <p:nvPr/>
        </p:nvSpPr>
        <p:spPr>
          <a:xfrm>
            <a:off x="457200" y="1248995"/>
            <a:ext cx="78377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1. Explain Kernel Density Estimation steps for a triangular kernel with base = 3 for sample points x1, x2, x3 = {1, 2, 4}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430887"/>
          </a:xfrm>
        </p:spPr>
        <p:txBody>
          <a:bodyPr/>
          <a:lstStyle/>
          <a:p>
            <a:r>
              <a:rPr sz="2800" dirty="0"/>
              <a:t>Triangular Kernel 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7340"/>
            <a:ext cx="8229600" cy="2585323"/>
          </a:xfrm>
        </p:spPr>
        <p:txBody>
          <a:bodyPr/>
          <a:lstStyle/>
          <a:p>
            <a:r>
              <a:rPr sz="2800" dirty="0"/>
              <a:t>Triangular kernel formula:</a:t>
            </a:r>
          </a:p>
          <a:p>
            <a:r>
              <a:rPr sz="2800" dirty="0"/>
              <a:t>K(u) = (1 - |u|) for |u| ≤ 1, else 0</a:t>
            </a:r>
          </a:p>
          <a:p>
            <a:endParaRPr sz="2800" dirty="0"/>
          </a:p>
          <a:p>
            <a:r>
              <a:rPr sz="2800" dirty="0"/>
              <a:t>Bandwidth h = base / 2 = 3 / 2 = 1.5</a:t>
            </a:r>
          </a:p>
          <a:p>
            <a:r>
              <a:rPr sz="2800" dirty="0"/>
              <a:t>KDE formula:</a:t>
            </a:r>
          </a:p>
          <a:p>
            <a:r>
              <a:rPr sz="2800" dirty="0"/>
              <a:t>f(x) = (1 / (n * h)) * Σ K((x - xi) / h)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430887"/>
          </a:xfrm>
        </p:spPr>
        <p:txBody>
          <a:bodyPr/>
          <a:lstStyle/>
          <a:p>
            <a:r>
              <a:rPr sz="2800" dirty="0"/>
              <a:t>KDE Computation at x = 2.5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571" y="1165860"/>
            <a:ext cx="8839200" cy="4526280"/>
          </a:xfrm>
        </p:spPr>
        <p:txBody>
          <a:bodyPr>
            <a:normAutofit/>
          </a:bodyPr>
          <a:lstStyle/>
          <a:p>
            <a:r>
              <a:rPr sz="3200" b="1" dirty="0"/>
              <a:t>Step 1: Compute u = (2.5 - xi) / 1.5 for xi in {1, 2, 4}</a:t>
            </a:r>
          </a:p>
          <a:p>
            <a:r>
              <a:rPr sz="3200" dirty="0"/>
              <a:t>u1 = 1.5/1.5 = 1 → K(u1) = 0</a:t>
            </a:r>
          </a:p>
          <a:p>
            <a:r>
              <a:rPr sz="3200" dirty="0"/>
              <a:t>u2 = 0.5/1.5 = 1/3 → K(u2) = 1 - 1/3 = 2/3</a:t>
            </a:r>
          </a:p>
          <a:p>
            <a:r>
              <a:rPr sz="3200" dirty="0"/>
              <a:t>u3 = -1.5/1.5 = -1 → K(u3) = 0</a:t>
            </a:r>
          </a:p>
          <a:p>
            <a:r>
              <a:rPr sz="3200" b="1" dirty="0"/>
              <a:t>Step 2: Apply KDE formula:</a:t>
            </a:r>
          </a:p>
          <a:p>
            <a:r>
              <a:rPr sz="3200" dirty="0"/>
              <a:t>f(2.5) = (1 / (3 * 1.5)) * (0 + 2/3 + 0) = (1 / 4.5) * (2/3)</a:t>
            </a:r>
          </a:p>
          <a:p>
            <a:r>
              <a:rPr sz="3200" dirty="0"/>
              <a:t>= 2 / 13.5 ≈ 0.148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4539"/>
          <a:stretch/>
        </p:blipFill>
        <p:spPr>
          <a:xfrm>
            <a:off x="228600" y="142875"/>
            <a:ext cx="8620125" cy="64103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4499"/>
          <a:stretch/>
        </p:blipFill>
        <p:spPr>
          <a:xfrm>
            <a:off x="140676" y="395419"/>
            <a:ext cx="8897815" cy="5852981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4539"/>
          <a:stretch/>
        </p:blipFill>
        <p:spPr>
          <a:xfrm>
            <a:off x="228600" y="142875"/>
            <a:ext cx="8763000" cy="6410325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28537" y="1607037"/>
            <a:ext cx="2886187" cy="313303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>
              <a:spcBef>
                <a:spcPts val="71"/>
              </a:spcBef>
            </a:pPr>
            <a:r>
              <a:rPr sz="1977" spc="-7" dirty="0">
                <a:solidFill>
                  <a:srgbClr val="FF0000"/>
                </a:solidFill>
                <a:latin typeface="Carlito"/>
                <a:cs typeface="Carlito"/>
              </a:rPr>
              <a:t>Distance</a:t>
            </a:r>
            <a:r>
              <a:rPr sz="1977" spc="-78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977" dirty="0">
                <a:solidFill>
                  <a:srgbClr val="FF0000"/>
                </a:solidFill>
                <a:latin typeface="Carlito"/>
                <a:cs typeface="Carlito"/>
              </a:rPr>
              <a:t>Metrics</a:t>
            </a:r>
            <a:r>
              <a:rPr sz="1977" spc="-78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977" spc="-7" dirty="0">
                <a:solidFill>
                  <a:srgbClr val="FF0000"/>
                </a:solidFill>
                <a:latin typeface="Carlito"/>
                <a:cs typeface="Carlito"/>
              </a:rPr>
              <a:t>Continued</a:t>
            </a:r>
            <a:endParaRPr sz="1977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4842" y="1906813"/>
            <a:ext cx="4236272" cy="1633891"/>
          </a:xfrm>
          <a:prstGeom prst="rect">
            <a:avLst/>
          </a:prstGeom>
        </p:spPr>
        <p:txBody>
          <a:bodyPr vert="horz" wrap="square" lIns="0" tIns="66339" rIns="0" bIns="0" rtlCol="0">
            <a:spAutoFit/>
          </a:bodyPr>
          <a:lstStyle/>
          <a:p>
            <a:pPr marL="207538" indent="-198573">
              <a:spcBef>
                <a:spcPts val="522"/>
              </a:spcBef>
              <a:buFont typeface="Arial"/>
              <a:buChar char="•"/>
              <a:tabLst>
                <a:tab pos="207538" algn="l"/>
              </a:tabLst>
            </a:pPr>
            <a:r>
              <a:rPr sz="2259" dirty="0">
                <a:latin typeface="Carlito"/>
                <a:cs typeface="Carlito"/>
              </a:rPr>
              <a:t>Dist</a:t>
            </a:r>
            <a:r>
              <a:rPr sz="2259" spc="-56" dirty="0">
                <a:latin typeface="Carlito"/>
                <a:cs typeface="Carlito"/>
              </a:rPr>
              <a:t> </a:t>
            </a:r>
            <a:r>
              <a:rPr sz="2259" dirty="0">
                <a:latin typeface="Carlito"/>
                <a:cs typeface="Carlito"/>
              </a:rPr>
              <a:t>(x,y)</a:t>
            </a:r>
            <a:r>
              <a:rPr sz="2259" spc="-53" dirty="0">
                <a:latin typeface="Carlito"/>
                <a:cs typeface="Carlito"/>
              </a:rPr>
              <a:t> </a:t>
            </a:r>
            <a:r>
              <a:rPr sz="2259" dirty="0">
                <a:latin typeface="Carlito"/>
                <a:cs typeface="Carlito"/>
              </a:rPr>
              <a:t>&gt;=</a:t>
            </a:r>
            <a:r>
              <a:rPr sz="2259" spc="-53" dirty="0">
                <a:latin typeface="Carlito"/>
                <a:cs typeface="Carlito"/>
              </a:rPr>
              <a:t> </a:t>
            </a:r>
            <a:r>
              <a:rPr sz="2259" spc="-35" dirty="0">
                <a:latin typeface="Carlito"/>
                <a:cs typeface="Carlito"/>
              </a:rPr>
              <a:t>0</a:t>
            </a:r>
            <a:endParaRPr sz="2259">
              <a:latin typeface="Carlito"/>
              <a:cs typeface="Carlito"/>
            </a:endParaRPr>
          </a:p>
          <a:p>
            <a:pPr marL="207538" indent="-198573">
              <a:spcBef>
                <a:spcPts val="452"/>
              </a:spcBef>
              <a:buFont typeface="Arial"/>
              <a:buChar char="•"/>
              <a:tabLst>
                <a:tab pos="207538" algn="l"/>
              </a:tabLst>
            </a:pPr>
            <a:r>
              <a:rPr sz="2259" dirty="0">
                <a:latin typeface="Carlito"/>
                <a:cs typeface="Carlito"/>
              </a:rPr>
              <a:t>Dist</a:t>
            </a:r>
            <a:r>
              <a:rPr sz="2259" spc="-67" dirty="0">
                <a:latin typeface="Carlito"/>
                <a:cs typeface="Carlito"/>
              </a:rPr>
              <a:t> </a:t>
            </a:r>
            <a:r>
              <a:rPr sz="2259" dirty="0">
                <a:latin typeface="Carlito"/>
                <a:cs typeface="Carlito"/>
              </a:rPr>
              <a:t>(x,y)</a:t>
            </a:r>
            <a:r>
              <a:rPr sz="2259" spc="-60" dirty="0">
                <a:latin typeface="Carlito"/>
                <a:cs typeface="Carlito"/>
              </a:rPr>
              <a:t> </a:t>
            </a:r>
            <a:r>
              <a:rPr sz="2259" dirty="0">
                <a:latin typeface="Carlito"/>
                <a:cs typeface="Carlito"/>
              </a:rPr>
              <a:t>=</a:t>
            </a:r>
            <a:r>
              <a:rPr sz="2259" spc="-56" dirty="0">
                <a:latin typeface="Carlito"/>
                <a:cs typeface="Carlito"/>
              </a:rPr>
              <a:t> </a:t>
            </a:r>
            <a:r>
              <a:rPr sz="2259" dirty="0">
                <a:latin typeface="Carlito"/>
                <a:cs typeface="Carlito"/>
              </a:rPr>
              <a:t>Dist</a:t>
            </a:r>
            <a:r>
              <a:rPr sz="2259" spc="-60" dirty="0">
                <a:latin typeface="Carlito"/>
                <a:cs typeface="Carlito"/>
              </a:rPr>
              <a:t> </a:t>
            </a:r>
            <a:r>
              <a:rPr sz="2259" spc="-28" dirty="0">
                <a:latin typeface="Carlito"/>
                <a:cs typeface="Carlito"/>
              </a:rPr>
              <a:t>(y,x)</a:t>
            </a:r>
            <a:r>
              <a:rPr sz="2259" spc="-60" dirty="0">
                <a:latin typeface="Carlito"/>
                <a:cs typeface="Carlito"/>
              </a:rPr>
              <a:t> </a:t>
            </a:r>
            <a:r>
              <a:rPr sz="2259" dirty="0">
                <a:latin typeface="Carlito"/>
                <a:cs typeface="Carlito"/>
              </a:rPr>
              <a:t>are</a:t>
            </a:r>
            <a:r>
              <a:rPr sz="2259" spc="-56" dirty="0">
                <a:latin typeface="Carlito"/>
                <a:cs typeface="Carlito"/>
              </a:rPr>
              <a:t> </a:t>
            </a:r>
            <a:r>
              <a:rPr sz="2259" spc="-7" dirty="0">
                <a:latin typeface="Carlito"/>
                <a:cs typeface="Carlito"/>
              </a:rPr>
              <a:t>Symmetric</a:t>
            </a:r>
            <a:endParaRPr sz="2259">
              <a:latin typeface="Carlito"/>
              <a:cs typeface="Carlito"/>
            </a:endParaRPr>
          </a:p>
          <a:p>
            <a:pPr marL="207090" marR="125957" indent="-198573">
              <a:lnSpc>
                <a:spcPts val="3162"/>
              </a:lnSpc>
              <a:spcBef>
                <a:spcPts val="71"/>
              </a:spcBef>
              <a:buFont typeface="Arial"/>
              <a:buChar char="•"/>
              <a:tabLst>
                <a:tab pos="225020" algn="l"/>
              </a:tabLst>
            </a:pPr>
            <a:r>
              <a:rPr sz="2259" spc="-7" dirty="0">
                <a:latin typeface="Carlito"/>
                <a:cs typeface="Carlito"/>
              </a:rPr>
              <a:t>Detours</a:t>
            </a:r>
            <a:r>
              <a:rPr sz="2259" spc="-85" dirty="0">
                <a:latin typeface="Carlito"/>
                <a:cs typeface="Carlito"/>
              </a:rPr>
              <a:t> </a:t>
            </a:r>
            <a:r>
              <a:rPr sz="2259" dirty="0">
                <a:latin typeface="Carlito"/>
                <a:cs typeface="Carlito"/>
              </a:rPr>
              <a:t>can</a:t>
            </a:r>
            <a:r>
              <a:rPr sz="2259" spc="-80" dirty="0">
                <a:latin typeface="Carlito"/>
                <a:cs typeface="Carlito"/>
              </a:rPr>
              <a:t> </a:t>
            </a:r>
            <a:r>
              <a:rPr sz="2259" dirty="0">
                <a:latin typeface="Carlito"/>
                <a:cs typeface="Carlito"/>
              </a:rPr>
              <a:t>not</a:t>
            </a:r>
            <a:r>
              <a:rPr sz="2259" spc="-80" dirty="0">
                <a:latin typeface="Carlito"/>
                <a:cs typeface="Carlito"/>
              </a:rPr>
              <a:t> </a:t>
            </a:r>
            <a:r>
              <a:rPr sz="2259" dirty="0">
                <a:latin typeface="Carlito"/>
                <a:cs typeface="Carlito"/>
              </a:rPr>
              <a:t>Shorten</a:t>
            </a:r>
            <a:r>
              <a:rPr sz="2259" spc="-80" dirty="0">
                <a:latin typeface="Carlito"/>
                <a:cs typeface="Carlito"/>
              </a:rPr>
              <a:t> </a:t>
            </a:r>
            <a:r>
              <a:rPr sz="2259" spc="-7" dirty="0">
                <a:latin typeface="Carlito"/>
                <a:cs typeface="Carlito"/>
              </a:rPr>
              <a:t>Distance 	Dist(x,y)</a:t>
            </a:r>
            <a:r>
              <a:rPr sz="2259" spc="-53" dirty="0">
                <a:latin typeface="Carlito"/>
                <a:cs typeface="Carlito"/>
              </a:rPr>
              <a:t> </a:t>
            </a:r>
            <a:r>
              <a:rPr sz="2259" dirty="0">
                <a:latin typeface="Carlito"/>
                <a:cs typeface="Carlito"/>
              </a:rPr>
              <a:t>&lt;=</a:t>
            </a:r>
            <a:r>
              <a:rPr sz="2259" spc="-49" dirty="0">
                <a:latin typeface="Carlito"/>
                <a:cs typeface="Carlito"/>
              </a:rPr>
              <a:t> </a:t>
            </a:r>
            <a:r>
              <a:rPr sz="2259" spc="-7" dirty="0">
                <a:latin typeface="Carlito"/>
                <a:cs typeface="Carlito"/>
              </a:rPr>
              <a:t>Dist(x,z)</a:t>
            </a:r>
            <a:r>
              <a:rPr sz="2259" spc="-53" dirty="0">
                <a:latin typeface="Carlito"/>
                <a:cs typeface="Carlito"/>
              </a:rPr>
              <a:t> </a:t>
            </a:r>
            <a:r>
              <a:rPr sz="2259" dirty="0">
                <a:latin typeface="Carlito"/>
                <a:cs typeface="Carlito"/>
              </a:rPr>
              <a:t>+</a:t>
            </a:r>
            <a:r>
              <a:rPr sz="2259" spc="-49" dirty="0">
                <a:latin typeface="Carlito"/>
                <a:cs typeface="Carlito"/>
              </a:rPr>
              <a:t> </a:t>
            </a:r>
            <a:r>
              <a:rPr sz="2259" dirty="0">
                <a:latin typeface="Carlito"/>
                <a:cs typeface="Carlito"/>
              </a:rPr>
              <a:t>Dist</a:t>
            </a:r>
            <a:r>
              <a:rPr sz="2259" spc="-49" dirty="0">
                <a:latin typeface="Carlito"/>
                <a:cs typeface="Carlito"/>
              </a:rPr>
              <a:t> </a:t>
            </a:r>
            <a:r>
              <a:rPr sz="2259" spc="-7" dirty="0">
                <a:latin typeface="Carlito"/>
                <a:cs typeface="Carlito"/>
              </a:rPr>
              <a:t>(z,y)</a:t>
            </a:r>
            <a:endParaRPr sz="2259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97567" y="4128241"/>
            <a:ext cx="2075778" cy="537882"/>
          </a:xfrm>
          <a:custGeom>
            <a:avLst/>
            <a:gdLst/>
            <a:ahLst/>
            <a:cxnLst/>
            <a:rect l="l" t="t" r="r" b="b"/>
            <a:pathLst>
              <a:path w="2940685" h="762000">
                <a:moveTo>
                  <a:pt x="0" y="761998"/>
                </a:moveTo>
                <a:lnTo>
                  <a:pt x="2940294" y="761998"/>
                </a:lnTo>
              </a:path>
              <a:path w="2940685" h="762000">
                <a:moveTo>
                  <a:pt x="0" y="761998"/>
                </a:moveTo>
                <a:lnTo>
                  <a:pt x="1470297" y="0"/>
                </a:lnTo>
              </a:path>
              <a:path w="2940685" h="762000">
                <a:moveTo>
                  <a:pt x="1470172" y="0"/>
                </a:moveTo>
                <a:lnTo>
                  <a:pt x="2940469" y="761998"/>
                </a:lnTo>
              </a:path>
            </a:pathLst>
          </a:custGeom>
          <a:ln w="9524">
            <a:solidFill>
              <a:srgbClr val="497C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52516" y="4547241"/>
            <a:ext cx="101749" cy="286051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>
              <a:spcBef>
                <a:spcPts val="71"/>
              </a:spcBef>
            </a:pPr>
            <a:r>
              <a:rPr spc="-35" dirty="0">
                <a:latin typeface="Carlito"/>
                <a:cs typeface="Carlito"/>
              </a:rPr>
              <a:t>X</a:t>
            </a:r>
            <a:endParaRPr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24659" y="4608553"/>
            <a:ext cx="90992" cy="286051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>
              <a:spcBef>
                <a:spcPts val="71"/>
              </a:spcBef>
            </a:pPr>
            <a:r>
              <a:rPr spc="-35" dirty="0">
                <a:latin typeface="Carlito"/>
                <a:cs typeface="Carlito"/>
              </a:rPr>
              <a:t>y</a:t>
            </a:r>
            <a:endParaRPr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38584" y="3879011"/>
            <a:ext cx="82027" cy="286051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>
              <a:spcBef>
                <a:spcPts val="71"/>
              </a:spcBef>
            </a:pPr>
            <a:r>
              <a:rPr spc="-35" dirty="0">
                <a:latin typeface="Carlito"/>
                <a:cs typeface="Carlito"/>
              </a:rPr>
              <a:t>z</a:t>
            </a:r>
            <a:endParaRPr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59143" y="4597086"/>
            <a:ext cx="1853453" cy="0"/>
          </a:xfrm>
          <a:custGeom>
            <a:avLst/>
            <a:gdLst/>
            <a:ahLst/>
            <a:cxnLst/>
            <a:rect l="l" t="t" r="r" b="b"/>
            <a:pathLst>
              <a:path w="2625725">
                <a:moveTo>
                  <a:pt x="0" y="0"/>
                </a:moveTo>
                <a:lnTo>
                  <a:pt x="2625294" y="0"/>
                </a:lnTo>
              </a:path>
            </a:pathLst>
          </a:custGeom>
          <a:ln w="9524">
            <a:solidFill>
              <a:srgbClr val="497C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514093" y="4549144"/>
            <a:ext cx="101749" cy="286051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>
              <a:spcBef>
                <a:spcPts val="71"/>
              </a:spcBef>
            </a:pPr>
            <a:r>
              <a:rPr spc="-35" dirty="0">
                <a:latin typeface="Carlito"/>
                <a:cs typeface="Carlito"/>
              </a:rPr>
              <a:t>X</a:t>
            </a:r>
            <a:endParaRPr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37984" y="4478204"/>
            <a:ext cx="90992" cy="286051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>
              <a:spcBef>
                <a:spcPts val="71"/>
              </a:spcBef>
            </a:pPr>
            <a:r>
              <a:rPr spc="-35" dirty="0">
                <a:latin typeface="Carlito"/>
                <a:cs typeface="Carlito"/>
              </a:rPr>
              <a:t>y</a:t>
            </a:r>
            <a:endParaRPr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88975" y="4608553"/>
            <a:ext cx="82027" cy="286051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>
              <a:spcBef>
                <a:spcPts val="71"/>
              </a:spcBef>
            </a:pPr>
            <a:r>
              <a:rPr spc="-35" dirty="0">
                <a:latin typeface="Carlito"/>
                <a:cs typeface="Carlito"/>
              </a:rPr>
              <a:t>z</a:t>
            </a:r>
            <a:endParaRPr>
              <a:latin typeface="Carlito"/>
              <a:cs typeface="Carli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750177" y="4588122"/>
            <a:ext cx="1945341" cy="50202"/>
            <a:chOff x="7968284" y="5071089"/>
            <a:chExt cx="2755900" cy="71120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68284" y="5071089"/>
              <a:ext cx="88399" cy="709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61056" y="5071089"/>
              <a:ext cx="88399" cy="7099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93603" y="5071089"/>
              <a:ext cx="130399" cy="709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229063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4298" y="1904123"/>
            <a:ext cx="3928782" cy="3195021"/>
          </a:xfrm>
          <a:custGeom>
            <a:avLst/>
            <a:gdLst/>
            <a:ahLst/>
            <a:cxnLst/>
            <a:rect l="l" t="t" r="r" b="b"/>
            <a:pathLst>
              <a:path w="5565775" h="4526280">
                <a:moveTo>
                  <a:pt x="0" y="0"/>
                </a:moveTo>
                <a:lnTo>
                  <a:pt x="5565591" y="0"/>
                </a:lnTo>
                <a:lnTo>
                  <a:pt x="5565591" y="4526080"/>
                </a:lnTo>
                <a:lnTo>
                  <a:pt x="0" y="4526080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69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05845" y="1861808"/>
            <a:ext cx="2317376" cy="719541"/>
          </a:xfrm>
          <a:prstGeom prst="rect">
            <a:avLst/>
          </a:prstGeom>
        </p:spPr>
        <p:txBody>
          <a:bodyPr vert="horz" wrap="square" lIns="0" tIns="59167" rIns="0" bIns="0" rtlCol="0">
            <a:spAutoFit/>
          </a:bodyPr>
          <a:lstStyle/>
          <a:p>
            <a:pPr marL="250570" indent="-204400">
              <a:spcBef>
                <a:spcPts val="466"/>
              </a:spcBef>
              <a:buFont typeface="Arial"/>
              <a:buChar char="•"/>
              <a:tabLst>
                <a:tab pos="250570" algn="l"/>
              </a:tabLst>
            </a:pPr>
            <a:r>
              <a:rPr sz="1977" spc="-14" dirty="0">
                <a:latin typeface="Carlito"/>
                <a:cs typeface="Carlito"/>
              </a:rPr>
              <a:t>Manhattan</a:t>
            </a:r>
            <a:r>
              <a:rPr sz="1977" spc="-42" dirty="0">
                <a:latin typeface="Carlito"/>
                <a:cs typeface="Carlito"/>
              </a:rPr>
              <a:t> </a:t>
            </a:r>
            <a:r>
              <a:rPr sz="1977" spc="-7" dirty="0">
                <a:latin typeface="Carlito"/>
                <a:cs typeface="Carlito"/>
              </a:rPr>
              <a:t>Distance</a:t>
            </a:r>
            <a:endParaRPr sz="1977">
              <a:latin typeface="Carlito"/>
              <a:cs typeface="Carlito"/>
            </a:endParaRPr>
          </a:p>
          <a:p>
            <a:pPr marL="8965">
              <a:spcBef>
                <a:spcPts val="395"/>
              </a:spcBef>
            </a:pPr>
            <a:r>
              <a:rPr sz="1977" spc="-18" dirty="0">
                <a:latin typeface="Carlito"/>
                <a:cs typeface="Carlito"/>
              </a:rPr>
              <a:t>|X1-</a:t>
            </a:r>
            <a:r>
              <a:rPr sz="1977" dirty="0">
                <a:latin typeface="Carlito"/>
                <a:cs typeface="Carlito"/>
              </a:rPr>
              <a:t>X2|</a:t>
            </a:r>
            <a:r>
              <a:rPr sz="1977" spc="-7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+</a:t>
            </a:r>
            <a:r>
              <a:rPr sz="1977" spc="-4" dirty="0">
                <a:latin typeface="Carlito"/>
                <a:cs typeface="Carlito"/>
              </a:rPr>
              <a:t> </a:t>
            </a:r>
            <a:r>
              <a:rPr sz="1977" spc="-42" dirty="0">
                <a:latin typeface="Carlito"/>
                <a:cs typeface="Carlito"/>
              </a:rPr>
              <a:t>|Y1-</a:t>
            </a:r>
            <a:r>
              <a:rPr sz="1977" spc="-18" dirty="0">
                <a:latin typeface="Carlito"/>
                <a:cs typeface="Carlito"/>
              </a:rPr>
              <a:t>Y2|</a:t>
            </a:r>
            <a:endParaRPr sz="1977">
              <a:latin typeface="Carlito"/>
              <a:cs typeface="Carli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62744" y="1904123"/>
            <a:ext cx="4150986" cy="319488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951927" y="1912011"/>
            <a:ext cx="106232" cy="313303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>
              <a:spcBef>
                <a:spcPts val="71"/>
              </a:spcBef>
            </a:pPr>
            <a:r>
              <a:rPr sz="1977" spc="-35" dirty="0">
                <a:latin typeface="Arial"/>
                <a:cs typeface="Arial"/>
              </a:rPr>
              <a:t>•</a:t>
            </a:r>
            <a:endParaRPr sz="1977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444636" y="3267630"/>
            <a:ext cx="6375251" cy="2097741"/>
            <a:chOff x="1868766" y="3200393"/>
            <a:chExt cx="9031605" cy="29718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5418" y="3200393"/>
              <a:ext cx="1365167" cy="121919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766" y="3352793"/>
              <a:ext cx="9031106" cy="281939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801551" y="1403721"/>
            <a:ext cx="2886187" cy="313303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>
              <a:spcBef>
                <a:spcPts val="71"/>
              </a:spcBef>
            </a:pPr>
            <a:r>
              <a:rPr sz="1977" b="1" spc="-7" dirty="0">
                <a:solidFill>
                  <a:srgbClr val="FF0000"/>
                </a:solidFill>
                <a:latin typeface="Carlito"/>
                <a:cs typeface="Carlito"/>
              </a:rPr>
              <a:t>Distance</a:t>
            </a:r>
            <a:r>
              <a:rPr sz="1977" b="1" spc="-78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977" b="1" dirty="0">
                <a:solidFill>
                  <a:srgbClr val="FF0000"/>
                </a:solidFill>
                <a:latin typeface="Carlito"/>
                <a:cs typeface="Carlito"/>
              </a:rPr>
              <a:t>Metrics</a:t>
            </a:r>
            <a:r>
              <a:rPr sz="1977" b="1" spc="-78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977" b="1" spc="-7" dirty="0">
                <a:solidFill>
                  <a:srgbClr val="FF0000"/>
                </a:solidFill>
                <a:latin typeface="Carlito"/>
                <a:cs typeface="Carlito"/>
              </a:rPr>
              <a:t>Continued</a:t>
            </a:r>
            <a:endParaRPr sz="1977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6649368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C969-183F-281C-0911-313ADE42E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B7AE5-0127-588F-3093-D6F3BCA392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3902CE-DBF2-4C97-030E-B289DE17E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528" y="852070"/>
            <a:ext cx="6022943" cy="449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0904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7803" y="1174002"/>
            <a:ext cx="8619407" cy="403262"/>
          </a:xfrm>
          <a:prstGeom prst="rect">
            <a:avLst/>
          </a:prstGeom>
        </p:spPr>
        <p:txBody>
          <a:bodyPr vert="horz" wrap="square" lIns="0" tIns="98054" rIns="0" bIns="0" rtlCol="0">
            <a:spAutoFit/>
          </a:bodyPr>
          <a:lstStyle/>
          <a:p>
            <a:pPr marL="3244856">
              <a:spcBef>
                <a:spcPts val="71"/>
              </a:spcBef>
            </a:pPr>
            <a:r>
              <a:rPr sz="1977" spc="-7" dirty="0">
                <a:solidFill>
                  <a:srgbClr val="FF0000"/>
                </a:solidFill>
                <a:latin typeface="Carlito"/>
                <a:cs typeface="Carlito"/>
              </a:rPr>
              <a:t>Euclidean</a:t>
            </a:r>
            <a:r>
              <a:rPr sz="1977" spc="-53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977" spc="-7" dirty="0">
                <a:solidFill>
                  <a:srgbClr val="FF0000"/>
                </a:solidFill>
                <a:latin typeface="Carlito"/>
                <a:cs typeface="Carlito"/>
              </a:rPr>
              <a:t>Distance</a:t>
            </a:r>
            <a:endParaRPr sz="1977">
              <a:latin typeface="Carlito"/>
              <a:cs typeface="Carli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8444" y="1751634"/>
            <a:ext cx="3536463" cy="187361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47238" y="2299454"/>
            <a:ext cx="2881670" cy="96258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290377" y="4999608"/>
            <a:ext cx="1342913" cy="226356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>
              <a:spcBef>
                <a:spcPts val="71"/>
              </a:spcBef>
            </a:pPr>
            <a:r>
              <a:rPr sz="1412" b="1" dirty="0">
                <a:latin typeface="Arial"/>
                <a:cs typeface="Arial"/>
              </a:rPr>
              <a:t>Distance</a:t>
            </a:r>
            <a:r>
              <a:rPr sz="1412" b="1" spc="-92" dirty="0">
                <a:latin typeface="Arial"/>
                <a:cs typeface="Arial"/>
              </a:rPr>
              <a:t> </a:t>
            </a:r>
            <a:r>
              <a:rPr sz="1412" b="1" spc="-7" dirty="0">
                <a:latin typeface="Arial"/>
                <a:cs typeface="Arial"/>
              </a:rPr>
              <a:t>Matrix</a:t>
            </a:r>
            <a:endParaRPr sz="1412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78672" y="3859300"/>
            <a:ext cx="4793531" cy="96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052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7803" y="1174003"/>
            <a:ext cx="8619407" cy="286956"/>
          </a:xfrm>
          <a:prstGeom prst="rect">
            <a:avLst/>
          </a:prstGeom>
        </p:spPr>
        <p:txBody>
          <a:bodyPr vert="horz" wrap="square" lIns="0" tIns="9861" rIns="0" bIns="0" rtlCol="0">
            <a:spAutoFit/>
          </a:bodyPr>
          <a:lstStyle/>
          <a:p>
            <a:pPr marL="2795265">
              <a:spcBef>
                <a:spcPts val="78"/>
              </a:spcBef>
            </a:pPr>
            <a:r>
              <a:rPr spc="-7" dirty="0"/>
              <a:t>Minkowski</a:t>
            </a:r>
            <a:r>
              <a:rPr spc="-116" dirty="0"/>
              <a:t> </a:t>
            </a:r>
            <a:r>
              <a:rPr spc="-7" dirty="0"/>
              <a:t>Distance</a:t>
            </a:r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921165" y="5160972"/>
            <a:ext cx="1342913" cy="226356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>
              <a:spcBef>
                <a:spcPts val="71"/>
              </a:spcBef>
            </a:pPr>
            <a:r>
              <a:rPr sz="1412" b="1" dirty="0">
                <a:latin typeface="Arial"/>
                <a:cs typeface="Arial"/>
              </a:rPr>
              <a:t>Distance</a:t>
            </a:r>
            <a:r>
              <a:rPr sz="1412" b="1" spc="-92" dirty="0">
                <a:latin typeface="Arial"/>
                <a:cs typeface="Arial"/>
              </a:rPr>
              <a:t> </a:t>
            </a:r>
            <a:r>
              <a:rPr sz="1412" b="1" spc="-7" dirty="0">
                <a:latin typeface="Arial"/>
                <a:cs typeface="Arial"/>
              </a:rPr>
              <a:t>Matrix</a:t>
            </a:r>
            <a:endParaRPr sz="1412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2013" y="2835094"/>
            <a:ext cx="2881670" cy="96258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31839" y="1920687"/>
            <a:ext cx="4793531" cy="96370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31839" y="2996450"/>
            <a:ext cx="4793531" cy="96370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31841" y="4072211"/>
            <a:ext cx="4739478" cy="97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518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4841" y="1420831"/>
            <a:ext cx="7134113" cy="1438868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2617311">
              <a:spcBef>
                <a:spcPts val="71"/>
              </a:spcBef>
            </a:pPr>
            <a:r>
              <a:rPr sz="1694" b="1" dirty="0">
                <a:solidFill>
                  <a:srgbClr val="FF0000"/>
                </a:solidFill>
                <a:latin typeface="Carlito"/>
                <a:cs typeface="Carlito"/>
              </a:rPr>
              <a:t>Nearest</a:t>
            </a:r>
            <a:r>
              <a:rPr sz="1694" b="1" spc="-71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694" b="1" dirty="0">
                <a:solidFill>
                  <a:srgbClr val="FF0000"/>
                </a:solidFill>
                <a:latin typeface="Carlito"/>
                <a:cs typeface="Carlito"/>
              </a:rPr>
              <a:t>Neighbors</a:t>
            </a:r>
            <a:r>
              <a:rPr sz="1694" b="1" spc="-67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694" b="1" spc="-7" dirty="0">
                <a:solidFill>
                  <a:srgbClr val="FF0000"/>
                </a:solidFill>
                <a:latin typeface="Carlito"/>
                <a:cs typeface="Carlito"/>
              </a:rPr>
              <a:t>Classifiers</a:t>
            </a:r>
            <a:endParaRPr sz="1694">
              <a:latin typeface="Carlito"/>
              <a:cs typeface="Carlito"/>
            </a:endParaRPr>
          </a:p>
          <a:p>
            <a:pPr>
              <a:spcBef>
                <a:spcPts val="1595"/>
              </a:spcBef>
            </a:pPr>
            <a:endParaRPr sz="1694">
              <a:latin typeface="Carlito"/>
              <a:cs typeface="Carlito"/>
            </a:endParaRPr>
          </a:p>
          <a:p>
            <a:pPr marL="207538" indent="-198573">
              <a:buFont typeface="Arial"/>
              <a:buChar char="•"/>
              <a:tabLst>
                <a:tab pos="207538" algn="l"/>
              </a:tabLst>
            </a:pPr>
            <a:r>
              <a:rPr sz="2259" dirty="0">
                <a:latin typeface="Carlito"/>
                <a:cs typeface="Carlito"/>
              </a:rPr>
              <a:t>Basic</a:t>
            </a:r>
            <a:r>
              <a:rPr sz="2259" spc="-18" dirty="0">
                <a:latin typeface="Carlito"/>
                <a:cs typeface="Carlito"/>
              </a:rPr>
              <a:t> </a:t>
            </a:r>
            <a:r>
              <a:rPr sz="2259" spc="-7" dirty="0">
                <a:latin typeface="Carlito"/>
                <a:cs typeface="Carlito"/>
              </a:rPr>
              <a:t>idea:</a:t>
            </a:r>
            <a:endParaRPr sz="2259">
              <a:latin typeface="Carlito"/>
              <a:cs typeface="Carlito"/>
            </a:endParaRPr>
          </a:p>
          <a:p>
            <a:pPr marL="274327">
              <a:spcBef>
                <a:spcPts val="409"/>
              </a:spcBef>
            </a:pPr>
            <a:r>
              <a:rPr sz="1977" dirty="0">
                <a:latin typeface="Arial"/>
                <a:cs typeface="Arial"/>
              </a:rPr>
              <a:t>–</a:t>
            </a:r>
            <a:r>
              <a:rPr sz="1977" spc="-7" dirty="0">
                <a:latin typeface="Arial"/>
                <a:cs typeface="Arial"/>
              </a:rPr>
              <a:t> </a:t>
            </a:r>
            <a:r>
              <a:rPr sz="1977" dirty="0">
                <a:latin typeface="Carlito"/>
                <a:cs typeface="Carlito"/>
              </a:rPr>
              <a:t>If</a:t>
            </a:r>
            <a:r>
              <a:rPr sz="1977" spc="-46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it</a:t>
            </a:r>
            <a:r>
              <a:rPr sz="1977" spc="-42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walks</a:t>
            </a:r>
            <a:r>
              <a:rPr sz="1977" spc="-46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like</a:t>
            </a:r>
            <a:r>
              <a:rPr sz="1977" spc="-46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a</a:t>
            </a:r>
            <a:r>
              <a:rPr sz="1977" spc="-42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duck,</a:t>
            </a:r>
            <a:r>
              <a:rPr sz="1977" spc="-46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quacks</a:t>
            </a:r>
            <a:r>
              <a:rPr sz="1977" spc="-46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like</a:t>
            </a:r>
            <a:r>
              <a:rPr sz="1977" spc="-42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a</a:t>
            </a:r>
            <a:r>
              <a:rPr sz="1977" spc="-46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duck,</a:t>
            </a:r>
            <a:r>
              <a:rPr sz="1977" spc="-42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then</a:t>
            </a:r>
            <a:r>
              <a:rPr sz="1977" spc="-46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it’s</a:t>
            </a:r>
            <a:r>
              <a:rPr sz="1977" spc="-46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probably</a:t>
            </a:r>
            <a:r>
              <a:rPr sz="1977" spc="-42" dirty="0">
                <a:latin typeface="Carlito"/>
                <a:cs typeface="Carlito"/>
              </a:rPr>
              <a:t> </a:t>
            </a:r>
            <a:r>
              <a:rPr sz="1977" dirty="0">
                <a:latin typeface="Carlito"/>
                <a:cs typeface="Carlito"/>
              </a:rPr>
              <a:t>a</a:t>
            </a:r>
            <a:r>
              <a:rPr sz="1977" spc="-46" dirty="0">
                <a:latin typeface="Carlito"/>
                <a:cs typeface="Carlito"/>
              </a:rPr>
              <a:t> </a:t>
            </a:r>
            <a:r>
              <a:rPr sz="1977" spc="-14" dirty="0">
                <a:latin typeface="Carlito"/>
                <a:cs typeface="Carlito"/>
              </a:rPr>
              <a:t>duck</a:t>
            </a:r>
            <a:endParaRPr sz="1977">
              <a:latin typeface="Carlito"/>
              <a:cs typeface="Carlit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81179" y="2994208"/>
            <a:ext cx="3937747" cy="2429435"/>
            <a:chOff x="1778868" y="2813044"/>
            <a:chExt cx="5578475" cy="34417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35344" y="3429005"/>
              <a:ext cx="1155142" cy="64928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35615" y="3124193"/>
              <a:ext cx="971370" cy="76199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20319" y="4724390"/>
              <a:ext cx="816023" cy="67309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30590" y="5029189"/>
              <a:ext cx="1365167" cy="69849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85467" y="3886192"/>
              <a:ext cx="1575194" cy="104457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85218" y="2819394"/>
              <a:ext cx="5565775" cy="3429000"/>
            </a:xfrm>
            <a:custGeom>
              <a:avLst/>
              <a:gdLst/>
              <a:ahLst/>
              <a:cxnLst/>
              <a:rect l="l" t="t" r="r" b="b"/>
              <a:pathLst>
                <a:path w="5565775" h="3429000">
                  <a:moveTo>
                    <a:pt x="0" y="1714496"/>
                  </a:moveTo>
                  <a:lnTo>
                    <a:pt x="612" y="1678167"/>
                  </a:lnTo>
                  <a:lnTo>
                    <a:pt x="2441" y="1642021"/>
                  </a:lnTo>
                  <a:lnTo>
                    <a:pt x="9700" y="1570313"/>
                  </a:lnTo>
                  <a:lnTo>
                    <a:pt x="21682" y="1499432"/>
                  </a:lnTo>
                  <a:lnTo>
                    <a:pt x="38288" y="1429436"/>
                  </a:lnTo>
                  <a:lnTo>
                    <a:pt x="59423" y="1360385"/>
                  </a:lnTo>
                  <a:lnTo>
                    <a:pt x="84990" y="1292340"/>
                  </a:lnTo>
                  <a:lnTo>
                    <a:pt x="114893" y="1225358"/>
                  </a:lnTo>
                  <a:lnTo>
                    <a:pt x="149034" y="1159501"/>
                  </a:lnTo>
                  <a:lnTo>
                    <a:pt x="187317" y="1094827"/>
                  </a:lnTo>
                  <a:lnTo>
                    <a:pt x="229646" y="1031395"/>
                  </a:lnTo>
                  <a:lnTo>
                    <a:pt x="252297" y="1000164"/>
                  </a:lnTo>
                  <a:lnTo>
                    <a:pt x="275924" y="969266"/>
                  </a:lnTo>
                  <a:lnTo>
                    <a:pt x="300513" y="938709"/>
                  </a:lnTo>
                  <a:lnTo>
                    <a:pt x="326054" y="908499"/>
                  </a:lnTo>
                  <a:lnTo>
                    <a:pt x="352534" y="878645"/>
                  </a:lnTo>
                  <a:lnTo>
                    <a:pt x="379940" y="849153"/>
                  </a:lnTo>
                  <a:lnTo>
                    <a:pt x="408261" y="820032"/>
                  </a:lnTo>
                  <a:lnTo>
                    <a:pt x="437485" y="791288"/>
                  </a:lnTo>
                  <a:lnTo>
                    <a:pt x="467600" y="762930"/>
                  </a:lnTo>
                  <a:lnTo>
                    <a:pt x="498593" y="734964"/>
                  </a:lnTo>
                  <a:lnTo>
                    <a:pt x="530453" y="707398"/>
                  </a:lnTo>
                  <a:lnTo>
                    <a:pt x="563167" y="680239"/>
                  </a:lnTo>
                  <a:lnTo>
                    <a:pt x="596724" y="653495"/>
                  </a:lnTo>
                  <a:lnTo>
                    <a:pt x="631111" y="627174"/>
                  </a:lnTo>
                  <a:lnTo>
                    <a:pt x="666316" y="601282"/>
                  </a:lnTo>
                  <a:lnTo>
                    <a:pt x="702327" y="575828"/>
                  </a:lnTo>
                  <a:lnTo>
                    <a:pt x="739133" y="550817"/>
                  </a:lnTo>
                  <a:lnTo>
                    <a:pt x="776720" y="526260"/>
                  </a:lnTo>
                  <a:lnTo>
                    <a:pt x="815077" y="502161"/>
                  </a:lnTo>
                  <a:lnTo>
                    <a:pt x="854192" y="478529"/>
                  </a:lnTo>
                  <a:lnTo>
                    <a:pt x="894053" y="455372"/>
                  </a:lnTo>
                  <a:lnTo>
                    <a:pt x="934648" y="432697"/>
                  </a:lnTo>
                  <a:lnTo>
                    <a:pt x="975964" y="410510"/>
                  </a:lnTo>
                  <a:lnTo>
                    <a:pt x="1017990" y="388821"/>
                  </a:lnTo>
                  <a:lnTo>
                    <a:pt x="1060713" y="367635"/>
                  </a:lnTo>
                  <a:lnTo>
                    <a:pt x="1104122" y="346961"/>
                  </a:lnTo>
                  <a:lnTo>
                    <a:pt x="1148204" y="326807"/>
                  </a:lnTo>
                  <a:lnTo>
                    <a:pt x="1192947" y="307178"/>
                  </a:lnTo>
                  <a:lnTo>
                    <a:pt x="1238339" y="288083"/>
                  </a:lnTo>
                  <a:lnTo>
                    <a:pt x="1284369" y="269530"/>
                  </a:lnTo>
                  <a:lnTo>
                    <a:pt x="1331024" y="251525"/>
                  </a:lnTo>
                  <a:lnTo>
                    <a:pt x="1378291" y="234077"/>
                  </a:lnTo>
                  <a:lnTo>
                    <a:pt x="1426160" y="217192"/>
                  </a:lnTo>
                  <a:lnTo>
                    <a:pt x="1474617" y="200878"/>
                  </a:lnTo>
                  <a:lnTo>
                    <a:pt x="1523651" y="185143"/>
                  </a:lnTo>
                  <a:lnTo>
                    <a:pt x="1573250" y="169993"/>
                  </a:lnTo>
                  <a:lnTo>
                    <a:pt x="1623401" y="155437"/>
                  </a:lnTo>
                  <a:lnTo>
                    <a:pt x="1674093" y="141482"/>
                  </a:lnTo>
                  <a:lnTo>
                    <a:pt x="1725313" y="128135"/>
                  </a:lnTo>
                  <a:lnTo>
                    <a:pt x="1777050" y="115404"/>
                  </a:lnTo>
                  <a:lnTo>
                    <a:pt x="1829291" y="103295"/>
                  </a:lnTo>
                  <a:lnTo>
                    <a:pt x="1882024" y="91818"/>
                  </a:lnTo>
                  <a:lnTo>
                    <a:pt x="1935237" y="80978"/>
                  </a:lnTo>
                  <a:lnTo>
                    <a:pt x="1988919" y="70784"/>
                  </a:lnTo>
                  <a:lnTo>
                    <a:pt x="2043056" y="61242"/>
                  </a:lnTo>
                  <a:lnTo>
                    <a:pt x="2097638" y="52361"/>
                  </a:lnTo>
                  <a:lnTo>
                    <a:pt x="2152651" y="44148"/>
                  </a:lnTo>
                  <a:lnTo>
                    <a:pt x="2208084" y="36610"/>
                  </a:lnTo>
                  <a:lnTo>
                    <a:pt x="2263925" y="29754"/>
                  </a:lnTo>
                  <a:lnTo>
                    <a:pt x="2320161" y="23589"/>
                  </a:lnTo>
                  <a:lnTo>
                    <a:pt x="2376781" y="18121"/>
                  </a:lnTo>
                  <a:lnTo>
                    <a:pt x="2433772" y="13358"/>
                  </a:lnTo>
                  <a:lnTo>
                    <a:pt x="2491123" y="9307"/>
                  </a:lnTo>
                  <a:lnTo>
                    <a:pt x="2548821" y="5976"/>
                  </a:lnTo>
                  <a:lnTo>
                    <a:pt x="2606855" y="3373"/>
                  </a:lnTo>
                  <a:lnTo>
                    <a:pt x="2665212" y="1504"/>
                  </a:lnTo>
                  <a:lnTo>
                    <a:pt x="2723880" y="377"/>
                  </a:lnTo>
                  <a:lnTo>
                    <a:pt x="2782846" y="0"/>
                  </a:lnTo>
                  <a:lnTo>
                    <a:pt x="2841813" y="377"/>
                  </a:lnTo>
                  <a:lnTo>
                    <a:pt x="2900481" y="1504"/>
                  </a:lnTo>
                  <a:lnTo>
                    <a:pt x="2958838" y="3373"/>
                  </a:lnTo>
                  <a:lnTo>
                    <a:pt x="3016871" y="5976"/>
                  </a:lnTo>
                  <a:lnTo>
                    <a:pt x="3074569" y="9307"/>
                  </a:lnTo>
                  <a:lnTo>
                    <a:pt x="3131920" y="13358"/>
                  </a:lnTo>
                  <a:lnTo>
                    <a:pt x="3188912" y="18121"/>
                  </a:lnTo>
                  <a:lnTo>
                    <a:pt x="3245532" y="23589"/>
                  </a:lnTo>
                  <a:lnTo>
                    <a:pt x="3301768" y="29754"/>
                  </a:lnTo>
                  <a:lnTo>
                    <a:pt x="3357609" y="36610"/>
                  </a:lnTo>
                  <a:lnTo>
                    <a:pt x="3413042" y="44148"/>
                  </a:lnTo>
                  <a:lnTo>
                    <a:pt x="3468055" y="52361"/>
                  </a:lnTo>
                  <a:lnTo>
                    <a:pt x="3522636" y="61242"/>
                  </a:lnTo>
                  <a:lnTo>
                    <a:pt x="3576774" y="70784"/>
                  </a:lnTo>
                  <a:lnTo>
                    <a:pt x="3630455" y="80978"/>
                  </a:lnTo>
                  <a:lnTo>
                    <a:pt x="3683669" y="91818"/>
                  </a:lnTo>
                  <a:lnTo>
                    <a:pt x="3736402" y="103295"/>
                  </a:lnTo>
                  <a:lnTo>
                    <a:pt x="3788643" y="115404"/>
                  </a:lnTo>
                  <a:lnTo>
                    <a:pt x="3840379" y="128135"/>
                  </a:lnTo>
                  <a:lnTo>
                    <a:pt x="3891600" y="141482"/>
                  </a:lnTo>
                  <a:lnTo>
                    <a:pt x="3942291" y="155437"/>
                  </a:lnTo>
                  <a:lnTo>
                    <a:pt x="3992443" y="169993"/>
                  </a:lnTo>
                  <a:lnTo>
                    <a:pt x="4042041" y="185143"/>
                  </a:lnTo>
                  <a:lnTo>
                    <a:pt x="4091075" y="200878"/>
                  </a:lnTo>
                  <a:lnTo>
                    <a:pt x="4139533" y="217192"/>
                  </a:lnTo>
                  <a:lnTo>
                    <a:pt x="4187401" y="234077"/>
                  </a:lnTo>
                  <a:lnTo>
                    <a:pt x="4234669" y="251525"/>
                  </a:lnTo>
                  <a:lnTo>
                    <a:pt x="4281323" y="269530"/>
                  </a:lnTo>
                  <a:lnTo>
                    <a:pt x="4327353" y="288083"/>
                  </a:lnTo>
                  <a:lnTo>
                    <a:pt x="4372745" y="307178"/>
                  </a:lnTo>
                  <a:lnTo>
                    <a:pt x="4417488" y="326807"/>
                  </a:lnTo>
                  <a:lnTo>
                    <a:pt x="4461570" y="346961"/>
                  </a:lnTo>
                  <a:lnTo>
                    <a:pt x="4504979" y="367635"/>
                  </a:lnTo>
                  <a:lnTo>
                    <a:pt x="4547702" y="388821"/>
                  </a:lnTo>
                  <a:lnTo>
                    <a:pt x="4589728" y="410510"/>
                  </a:lnTo>
                  <a:lnTo>
                    <a:pt x="4631044" y="432697"/>
                  </a:lnTo>
                  <a:lnTo>
                    <a:pt x="4671638" y="455372"/>
                  </a:lnTo>
                  <a:lnTo>
                    <a:pt x="4711499" y="478529"/>
                  </a:lnTo>
                  <a:lnTo>
                    <a:pt x="4750614" y="502161"/>
                  </a:lnTo>
                  <a:lnTo>
                    <a:pt x="4788972" y="526260"/>
                  </a:lnTo>
                  <a:lnTo>
                    <a:pt x="4826559" y="550817"/>
                  </a:lnTo>
                  <a:lnTo>
                    <a:pt x="4863364" y="575828"/>
                  </a:lnTo>
                  <a:lnTo>
                    <a:pt x="4899375" y="601282"/>
                  </a:lnTo>
                  <a:lnTo>
                    <a:pt x="4934580" y="627174"/>
                  </a:lnTo>
                  <a:lnTo>
                    <a:pt x="4968967" y="653495"/>
                  </a:lnTo>
                  <a:lnTo>
                    <a:pt x="5002524" y="680239"/>
                  </a:lnTo>
                  <a:lnTo>
                    <a:pt x="5035238" y="707398"/>
                  </a:lnTo>
                  <a:lnTo>
                    <a:pt x="5067098" y="734964"/>
                  </a:lnTo>
                  <a:lnTo>
                    <a:pt x="5098091" y="762930"/>
                  </a:lnTo>
                  <a:lnTo>
                    <a:pt x="5128206" y="791288"/>
                  </a:lnTo>
                  <a:lnTo>
                    <a:pt x="5157430" y="820032"/>
                  </a:lnTo>
                  <a:lnTo>
                    <a:pt x="5185751" y="849153"/>
                  </a:lnTo>
                  <a:lnTo>
                    <a:pt x="5213157" y="878645"/>
                  </a:lnTo>
                  <a:lnTo>
                    <a:pt x="5239637" y="908499"/>
                  </a:lnTo>
                  <a:lnTo>
                    <a:pt x="5265177" y="938709"/>
                  </a:lnTo>
                  <a:lnTo>
                    <a:pt x="5289767" y="969266"/>
                  </a:lnTo>
                  <a:lnTo>
                    <a:pt x="5313393" y="1000164"/>
                  </a:lnTo>
                  <a:lnTo>
                    <a:pt x="5336045" y="1031395"/>
                  </a:lnTo>
                  <a:lnTo>
                    <a:pt x="5357709" y="1062952"/>
                  </a:lnTo>
                  <a:lnTo>
                    <a:pt x="5398027" y="1127012"/>
                  </a:lnTo>
                  <a:lnTo>
                    <a:pt x="5434251" y="1192285"/>
                  </a:lnTo>
                  <a:lnTo>
                    <a:pt x="5466285" y="1258712"/>
                  </a:lnTo>
                  <a:lnTo>
                    <a:pt x="5494032" y="1326233"/>
                  </a:lnTo>
                  <a:lnTo>
                    <a:pt x="5517395" y="1394789"/>
                  </a:lnTo>
                  <a:lnTo>
                    <a:pt x="5536277" y="1464319"/>
                  </a:lnTo>
                  <a:lnTo>
                    <a:pt x="5550583" y="1534766"/>
                  </a:lnTo>
                  <a:lnTo>
                    <a:pt x="5560216" y="1606068"/>
                  </a:lnTo>
                  <a:lnTo>
                    <a:pt x="5565078" y="1678167"/>
                  </a:lnTo>
                  <a:lnTo>
                    <a:pt x="5565691" y="1714496"/>
                  </a:lnTo>
                  <a:lnTo>
                    <a:pt x="5563249" y="1786971"/>
                  </a:lnTo>
                  <a:lnTo>
                    <a:pt x="5555990" y="1858679"/>
                  </a:lnTo>
                  <a:lnTo>
                    <a:pt x="5544008" y="1929560"/>
                  </a:lnTo>
                  <a:lnTo>
                    <a:pt x="5527402" y="1999556"/>
                  </a:lnTo>
                  <a:lnTo>
                    <a:pt x="5506267" y="2068607"/>
                  </a:lnTo>
                  <a:lnTo>
                    <a:pt x="5480700" y="2136652"/>
                  </a:lnTo>
                  <a:lnTo>
                    <a:pt x="5450798" y="2203634"/>
                  </a:lnTo>
                  <a:lnTo>
                    <a:pt x="5416657" y="2269491"/>
                  </a:lnTo>
                  <a:lnTo>
                    <a:pt x="5378374" y="2334165"/>
                  </a:lnTo>
                  <a:lnTo>
                    <a:pt x="5336045" y="2397597"/>
                  </a:lnTo>
                  <a:lnTo>
                    <a:pt x="5313393" y="2428828"/>
                  </a:lnTo>
                  <a:lnTo>
                    <a:pt x="5289767" y="2459726"/>
                  </a:lnTo>
                  <a:lnTo>
                    <a:pt x="5265177" y="2490283"/>
                  </a:lnTo>
                  <a:lnTo>
                    <a:pt x="5239637" y="2520493"/>
                  </a:lnTo>
                  <a:lnTo>
                    <a:pt x="5213157" y="2550347"/>
                  </a:lnTo>
                  <a:lnTo>
                    <a:pt x="5185751" y="2579839"/>
                  </a:lnTo>
                  <a:lnTo>
                    <a:pt x="5157430" y="2608960"/>
                  </a:lnTo>
                  <a:lnTo>
                    <a:pt x="5128206" y="2637704"/>
                  </a:lnTo>
                  <a:lnTo>
                    <a:pt x="5098091" y="2666062"/>
                  </a:lnTo>
                  <a:lnTo>
                    <a:pt x="5067098" y="2694028"/>
                  </a:lnTo>
                  <a:lnTo>
                    <a:pt x="5035238" y="2721594"/>
                  </a:lnTo>
                  <a:lnTo>
                    <a:pt x="5002524" y="2748753"/>
                  </a:lnTo>
                  <a:lnTo>
                    <a:pt x="4968967" y="2775497"/>
                  </a:lnTo>
                  <a:lnTo>
                    <a:pt x="4934580" y="2801818"/>
                  </a:lnTo>
                  <a:lnTo>
                    <a:pt x="4899375" y="2827710"/>
                  </a:lnTo>
                  <a:lnTo>
                    <a:pt x="4863364" y="2853165"/>
                  </a:lnTo>
                  <a:lnTo>
                    <a:pt x="4826559" y="2878175"/>
                  </a:lnTo>
                  <a:lnTo>
                    <a:pt x="4788972" y="2902733"/>
                  </a:lnTo>
                  <a:lnTo>
                    <a:pt x="4750614" y="2926831"/>
                  </a:lnTo>
                  <a:lnTo>
                    <a:pt x="4711499" y="2950463"/>
                  </a:lnTo>
                  <a:lnTo>
                    <a:pt x="4671638" y="2973620"/>
                  </a:lnTo>
                  <a:lnTo>
                    <a:pt x="4631044" y="2996295"/>
                  </a:lnTo>
                  <a:lnTo>
                    <a:pt x="4589728" y="3018482"/>
                  </a:lnTo>
                  <a:lnTo>
                    <a:pt x="4547702" y="3040171"/>
                  </a:lnTo>
                  <a:lnTo>
                    <a:pt x="4504979" y="3061357"/>
                  </a:lnTo>
                  <a:lnTo>
                    <a:pt x="4461570" y="3082031"/>
                  </a:lnTo>
                  <a:lnTo>
                    <a:pt x="4417488" y="3102186"/>
                  </a:lnTo>
                  <a:lnTo>
                    <a:pt x="4372745" y="3121814"/>
                  </a:lnTo>
                  <a:lnTo>
                    <a:pt x="4327353" y="3140909"/>
                  </a:lnTo>
                  <a:lnTo>
                    <a:pt x="4281323" y="3159462"/>
                  </a:lnTo>
                  <a:lnTo>
                    <a:pt x="4234669" y="3177467"/>
                  </a:lnTo>
                  <a:lnTo>
                    <a:pt x="4187401" y="3194915"/>
                  </a:lnTo>
                  <a:lnTo>
                    <a:pt x="4139533" y="3211800"/>
                  </a:lnTo>
                  <a:lnTo>
                    <a:pt x="4091075" y="3228114"/>
                  </a:lnTo>
                  <a:lnTo>
                    <a:pt x="4042041" y="3243849"/>
                  </a:lnTo>
                  <a:lnTo>
                    <a:pt x="3992443" y="3258999"/>
                  </a:lnTo>
                  <a:lnTo>
                    <a:pt x="3942291" y="3273555"/>
                  </a:lnTo>
                  <a:lnTo>
                    <a:pt x="3891600" y="3287510"/>
                  </a:lnTo>
                  <a:lnTo>
                    <a:pt x="3840379" y="3300857"/>
                  </a:lnTo>
                  <a:lnTo>
                    <a:pt x="3788643" y="3313588"/>
                  </a:lnTo>
                  <a:lnTo>
                    <a:pt x="3736402" y="3325697"/>
                  </a:lnTo>
                  <a:lnTo>
                    <a:pt x="3683669" y="3337174"/>
                  </a:lnTo>
                  <a:lnTo>
                    <a:pt x="3630455" y="3348014"/>
                  </a:lnTo>
                  <a:lnTo>
                    <a:pt x="3576774" y="3358208"/>
                  </a:lnTo>
                  <a:lnTo>
                    <a:pt x="3522636" y="3367750"/>
                  </a:lnTo>
                  <a:lnTo>
                    <a:pt x="3468055" y="3376631"/>
                  </a:lnTo>
                  <a:lnTo>
                    <a:pt x="3413042" y="3384844"/>
                  </a:lnTo>
                  <a:lnTo>
                    <a:pt x="3357609" y="3392382"/>
                  </a:lnTo>
                  <a:lnTo>
                    <a:pt x="3301768" y="3399238"/>
                  </a:lnTo>
                  <a:lnTo>
                    <a:pt x="3245532" y="3405403"/>
                  </a:lnTo>
                  <a:lnTo>
                    <a:pt x="3188912" y="3410871"/>
                  </a:lnTo>
                  <a:lnTo>
                    <a:pt x="3131920" y="3415634"/>
                  </a:lnTo>
                  <a:lnTo>
                    <a:pt x="3074569" y="3419685"/>
                  </a:lnTo>
                  <a:lnTo>
                    <a:pt x="3016871" y="3423016"/>
                  </a:lnTo>
                  <a:lnTo>
                    <a:pt x="2958838" y="3425620"/>
                  </a:lnTo>
                  <a:lnTo>
                    <a:pt x="2900481" y="3427489"/>
                  </a:lnTo>
                  <a:lnTo>
                    <a:pt x="2841813" y="3428615"/>
                  </a:lnTo>
                  <a:lnTo>
                    <a:pt x="2782846" y="3428993"/>
                  </a:lnTo>
                  <a:lnTo>
                    <a:pt x="2723880" y="3428615"/>
                  </a:lnTo>
                  <a:lnTo>
                    <a:pt x="2665212" y="3427489"/>
                  </a:lnTo>
                  <a:lnTo>
                    <a:pt x="2606855" y="3425620"/>
                  </a:lnTo>
                  <a:lnTo>
                    <a:pt x="2548821" y="3423016"/>
                  </a:lnTo>
                  <a:lnTo>
                    <a:pt x="2491123" y="3419685"/>
                  </a:lnTo>
                  <a:lnTo>
                    <a:pt x="2433772" y="3415634"/>
                  </a:lnTo>
                  <a:lnTo>
                    <a:pt x="2376781" y="3410871"/>
                  </a:lnTo>
                  <a:lnTo>
                    <a:pt x="2320161" y="3405403"/>
                  </a:lnTo>
                  <a:lnTo>
                    <a:pt x="2263925" y="3399238"/>
                  </a:lnTo>
                  <a:lnTo>
                    <a:pt x="2208084" y="3392382"/>
                  </a:lnTo>
                  <a:lnTo>
                    <a:pt x="2152651" y="3384844"/>
                  </a:lnTo>
                  <a:lnTo>
                    <a:pt x="2097638" y="3376631"/>
                  </a:lnTo>
                  <a:lnTo>
                    <a:pt x="2043056" y="3367750"/>
                  </a:lnTo>
                  <a:lnTo>
                    <a:pt x="1988919" y="3358208"/>
                  </a:lnTo>
                  <a:lnTo>
                    <a:pt x="1935237" y="3348014"/>
                  </a:lnTo>
                  <a:lnTo>
                    <a:pt x="1882024" y="3337174"/>
                  </a:lnTo>
                  <a:lnTo>
                    <a:pt x="1829291" y="3325697"/>
                  </a:lnTo>
                  <a:lnTo>
                    <a:pt x="1777050" y="3313588"/>
                  </a:lnTo>
                  <a:lnTo>
                    <a:pt x="1725313" y="3300857"/>
                  </a:lnTo>
                  <a:lnTo>
                    <a:pt x="1674093" y="3287510"/>
                  </a:lnTo>
                  <a:lnTo>
                    <a:pt x="1623401" y="3273555"/>
                  </a:lnTo>
                  <a:lnTo>
                    <a:pt x="1573250" y="3258999"/>
                  </a:lnTo>
                  <a:lnTo>
                    <a:pt x="1523651" y="3243849"/>
                  </a:lnTo>
                  <a:lnTo>
                    <a:pt x="1474617" y="3228114"/>
                  </a:lnTo>
                  <a:lnTo>
                    <a:pt x="1426160" y="3211800"/>
                  </a:lnTo>
                  <a:lnTo>
                    <a:pt x="1378291" y="3194915"/>
                  </a:lnTo>
                  <a:lnTo>
                    <a:pt x="1331024" y="3177467"/>
                  </a:lnTo>
                  <a:lnTo>
                    <a:pt x="1284369" y="3159462"/>
                  </a:lnTo>
                  <a:lnTo>
                    <a:pt x="1238339" y="3140909"/>
                  </a:lnTo>
                  <a:lnTo>
                    <a:pt x="1192947" y="3121814"/>
                  </a:lnTo>
                  <a:lnTo>
                    <a:pt x="1148204" y="3102186"/>
                  </a:lnTo>
                  <a:lnTo>
                    <a:pt x="1104122" y="3082031"/>
                  </a:lnTo>
                  <a:lnTo>
                    <a:pt x="1060713" y="3061357"/>
                  </a:lnTo>
                  <a:lnTo>
                    <a:pt x="1017990" y="3040171"/>
                  </a:lnTo>
                  <a:lnTo>
                    <a:pt x="975964" y="3018482"/>
                  </a:lnTo>
                  <a:lnTo>
                    <a:pt x="934648" y="2996295"/>
                  </a:lnTo>
                  <a:lnTo>
                    <a:pt x="894053" y="2973620"/>
                  </a:lnTo>
                  <a:lnTo>
                    <a:pt x="854192" y="2950463"/>
                  </a:lnTo>
                  <a:lnTo>
                    <a:pt x="815077" y="2926831"/>
                  </a:lnTo>
                  <a:lnTo>
                    <a:pt x="776720" y="2902733"/>
                  </a:lnTo>
                  <a:lnTo>
                    <a:pt x="739133" y="2878175"/>
                  </a:lnTo>
                  <a:lnTo>
                    <a:pt x="702327" y="2853165"/>
                  </a:lnTo>
                  <a:lnTo>
                    <a:pt x="666316" y="2827710"/>
                  </a:lnTo>
                  <a:lnTo>
                    <a:pt x="631111" y="2801818"/>
                  </a:lnTo>
                  <a:lnTo>
                    <a:pt x="596724" y="2775497"/>
                  </a:lnTo>
                  <a:lnTo>
                    <a:pt x="563167" y="2748753"/>
                  </a:lnTo>
                  <a:lnTo>
                    <a:pt x="530453" y="2721594"/>
                  </a:lnTo>
                  <a:lnTo>
                    <a:pt x="498593" y="2694028"/>
                  </a:lnTo>
                  <a:lnTo>
                    <a:pt x="467600" y="2666062"/>
                  </a:lnTo>
                  <a:lnTo>
                    <a:pt x="437485" y="2637704"/>
                  </a:lnTo>
                  <a:lnTo>
                    <a:pt x="408261" y="2608960"/>
                  </a:lnTo>
                  <a:lnTo>
                    <a:pt x="379940" y="2579839"/>
                  </a:lnTo>
                  <a:lnTo>
                    <a:pt x="352534" y="2550347"/>
                  </a:lnTo>
                  <a:lnTo>
                    <a:pt x="326054" y="2520493"/>
                  </a:lnTo>
                  <a:lnTo>
                    <a:pt x="300513" y="2490283"/>
                  </a:lnTo>
                  <a:lnTo>
                    <a:pt x="275924" y="2459726"/>
                  </a:lnTo>
                  <a:lnTo>
                    <a:pt x="252297" y="2428828"/>
                  </a:lnTo>
                  <a:lnTo>
                    <a:pt x="229646" y="2397597"/>
                  </a:lnTo>
                  <a:lnTo>
                    <a:pt x="207982" y="2366040"/>
                  </a:lnTo>
                  <a:lnTo>
                    <a:pt x="167664" y="2301980"/>
                  </a:lnTo>
                  <a:lnTo>
                    <a:pt x="131439" y="2236707"/>
                  </a:lnTo>
                  <a:lnTo>
                    <a:pt x="99406" y="2170280"/>
                  </a:lnTo>
                  <a:lnTo>
                    <a:pt x="71659" y="2102759"/>
                  </a:lnTo>
                  <a:lnTo>
                    <a:pt x="48296" y="2034203"/>
                  </a:lnTo>
                  <a:lnTo>
                    <a:pt x="29413" y="1964673"/>
                  </a:lnTo>
                  <a:lnTo>
                    <a:pt x="15107" y="1894227"/>
                  </a:lnTo>
                  <a:lnTo>
                    <a:pt x="5474" y="1822924"/>
                  </a:lnTo>
                  <a:lnTo>
                    <a:pt x="612" y="1750826"/>
                  </a:lnTo>
                  <a:lnTo>
                    <a:pt x="0" y="1714496"/>
                  </a:lnTo>
                  <a:close/>
                </a:path>
              </a:pathLst>
            </a:custGeom>
            <a:ln w="126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315803" y="3966877"/>
            <a:ext cx="1111902" cy="53115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73559" y="4731385"/>
            <a:ext cx="1091005" cy="563050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>
              <a:spcBef>
                <a:spcPts val="71"/>
              </a:spcBef>
            </a:pPr>
            <a:r>
              <a:rPr spc="-18" dirty="0">
                <a:latin typeface="Carlito"/>
                <a:cs typeface="Carlito"/>
              </a:rPr>
              <a:t>Training</a:t>
            </a:r>
            <a:r>
              <a:rPr spc="-21" dirty="0">
                <a:latin typeface="Carlito"/>
                <a:cs typeface="Carlito"/>
              </a:rPr>
              <a:t> </a:t>
            </a:r>
            <a:r>
              <a:rPr spc="-7" dirty="0">
                <a:latin typeface="Carlito"/>
                <a:cs typeface="Carlito"/>
              </a:rPr>
              <a:t>Records</a:t>
            </a:r>
            <a:endParaRPr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91799" y="3171529"/>
            <a:ext cx="2853466" cy="563692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>
              <a:lnSpc>
                <a:spcPts val="1398"/>
              </a:lnSpc>
              <a:spcBef>
                <a:spcPts val="71"/>
              </a:spcBef>
            </a:pPr>
            <a:r>
              <a:rPr spc="-7" dirty="0">
                <a:latin typeface="Carlito"/>
                <a:cs typeface="Carlito"/>
              </a:rPr>
              <a:t>Compute</a:t>
            </a:r>
            <a:r>
              <a:rPr spc="-35" dirty="0">
                <a:latin typeface="Carlito"/>
                <a:cs typeface="Carlito"/>
              </a:rPr>
              <a:t> </a:t>
            </a:r>
            <a:r>
              <a:rPr spc="-7" dirty="0">
                <a:latin typeface="Carlito"/>
                <a:cs typeface="Carlito"/>
              </a:rPr>
              <a:t>Distance</a:t>
            </a:r>
            <a:endParaRPr>
              <a:latin typeface="Carlito"/>
              <a:cs typeface="Carlito"/>
            </a:endParaRPr>
          </a:p>
          <a:p>
            <a:pPr marL="2092415">
              <a:lnSpc>
                <a:spcPts val="1398"/>
              </a:lnSpc>
            </a:pPr>
            <a:r>
              <a:rPr spc="-25" dirty="0">
                <a:latin typeface="Carlito"/>
                <a:cs typeface="Carlito"/>
              </a:rPr>
              <a:t>Test</a:t>
            </a:r>
            <a:r>
              <a:rPr spc="-49" dirty="0">
                <a:latin typeface="Carlito"/>
                <a:cs typeface="Carlito"/>
              </a:rPr>
              <a:t> </a:t>
            </a:r>
            <a:r>
              <a:rPr spc="-7" dirty="0">
                <a:latin typeface="Carlito"/>
                <a:cs typeface="Carlito"/>
              </a:rPr>
              <a:t>Record</a:t>
            </a:r>
            <a:endParaRPr>
              <a:latin typeface="Carlito"/>
              <a:cs typeface="Carli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706490" y="3523124"/>
            <a:ext cx="4435288" cy="1264024"/>
            <a:chOff x="3656392" y="3562342"/>
            <a:chExt cx="6283325" cy="1790700"/>
          </a:xfrm>
        </p:grpSpPr>
        <p:sp>
          <p:nvSpPr>
            <p:cNvPr id="14" name="object 14"/>
            <p:cNvSpPr/>
            <p:nvPr/>
          </p:nvSpPr>
          <p:spPr>
            <a:xfrm>
              <a:off x="6195762" y="3581392"/>
              <a:ext cx="3453765" cy="859790"/>
            </a:xfrm>
            <a:custGeom>
              <a:avLst/>
              <a:gdLst/>
              <a:ahLst/>
              <a:cxnLst/>
              <a:rect l="l" t="t" r="r" b="b"/>
              <a:pathLst>
                <a:path w="3453765" h="859789">
                  <a:moveTo>
                    <a:pt x="0" y="0"/>
                  </a:moveTo>
                  <a:lnTo>
                    <a:pt x="3453618" y="859198"/>
                  </a:lnTo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15130" y="4360491"/>
              <a:ext cx="221074" cy="16022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565688" y="4571990"/>
              <a:ext cx="4182110" cy="72390"/>
            </a:xfrm>
            <a:custGeom>
              <a:avLst/>
              <a:gdLst/>
              <a:ahLst/>
              <a:cxnLst/>
              <a:rect l="l" t="t" r="r" b="b"/>
              <a:pathLst>
                <a:path w="4182109" h="72389">
                  <a:moveTo>
                    <a:pt x="0" y="0"/>
                  </a:moveTo>
                  <a:lnTo>
                    <a:pt x="4181966" y="72249"/>
                  </a:lnTo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27530" y="4562265"/>
              <a:ext cx="212049" cy="16394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405787" y="4906689"/>
              <a:ext cx="3239135" cy="427355"/>
            </a:xfrm>
            <a:custGeom>
              <a:avLst/>
              <a:gdLst/>
              <a:ahLst/>
              <a:cxnLst/>
              <a:rect l="l" t="t" r="r" b="b"/>
              <a:pathLst>
                <a:path w="3239134" h="427354">
                  <a:moveTo>
                    <a:pt x="0" y="427299"/>
                  </a:moveTo>
                  <a:lnTo>
                    <a:pt x="3238793" y="0"/>
                  </a:lnTo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17305" y="4825240"/>
              <a:ext cx="217749" cy="16289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675442" y="4811815"/>
              <a:ext cx="5967730" cy="294005"/>
            </a:xfrm>
            <a:custGeom>
              <a:avLst/>
              <a:gdLst/>
              <a:ahLst/>
              <a:cxnLst/>
              <a:rect l="l" t="t" r="r" b="b"/>
              <a:pathLst>
                <a:path w="5967730" h="294004">
                  <a:moveTo>
                    <a:pt x="0" y="293574"/>
                  </a:moveTo>
                  <a:lnTo>
                    <a:pt x="5967437" y="0"/>
                  </a:lnTo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20755" y="4729915"/>
              <a:ext cx="213874" cy="16382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200516" y="3733792"/>
              <a:ext cx="5339715" cy="804545"/>
            </a:xfrm>
            <a:custGeom>
              <a:avLst/>
              <a:gdLst/>
              <a:ahLst/>
              <a:cxnLst/>
              <a:rect l="l" t="t" r="r" b="b"/>
              <a:pathLst>
                <a:path w="5339715" h="804545">
                  <a:moveTo>
                    <a:pt x="0" y="0"/>
                  </a:moveTo>
                  <a:lnTo>
                    <a:pt x="5339639" y="804148"/>
                  </a:lnTo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11731" y="4456665"/>
              <a:ext cx="218449" cy="16254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5217674" y="4731385"/>
            <a:ext cx="1706432" cy="563050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 marR="3586">
              <a:spcBef>
                <a:spcPts val="71"/>
              </a:spcBef>
            </a:pPr>
            <a:r>
              <a:rPr dirty="0">
                <a:latin typeface="Carlito"/>
                <a:cs typeface="Carlito"/>
              </a:rPr>
              <a:t>Choose</a:t>
            </a:r>
            <a:r>
              <a:rPr spc="-28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k</a:t>
            </a:r>
            <a:r>
              <a:rPr spc="-28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of</a:t>
            </a:r>
            <a:r>
              <a:rPr spc="-28" dirty="0">
                <a:latin typeface="Carlito"/>
                <a:cs typeface="Carlito"/>
              </a:rPr>
              <a:t> </a:t>
            </a:r>
            <a:r>
              <a:rPr dirty="0">
                <a:latin typeface="Carlito"/>
                <a:cs typeface="Carlito"/>
              </a:rPr>
              <a:t>the</a:t>
            </a:r>
            <a:r>
              <a:rPr spc="-25" dirty="0">
                <a:latin typeface="Carlito"/>
                <a:cs typeface="Carlito"/>
              </a:rPr>
              <a:t> </a:t>
            </a:r>
            <a:r>
              <a:rPr spc="-7" dirty="0">
                <a:latin typeface="Carlito"/>
                <a:cs typeface="Carlito"/>
              </a:rPr>
              <a:t>“nearest” records</a:t>
            </a:r>
            <a:endParaRPr>
              <a:latin typeface="Carlito"/>
              <a:cs typeface="Carlito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038539" y="4218842"/>
            <a:ext cx="3099099" cy="570604"/>
            <a:chOff x="5543463" y="4547941"/>
            <a:chExt cx="4390390" cy="808355"/>
          </a:xfrm>
        </p:grpSpPr>
        <p:sp>
          <p:nvSpPr>
            <p:cNvPr id="26" name="object 26"/>
            <p:cNvSpPr/>
            <p:nvPr/>
          </p:nvSpPr>
          <p:spPr>
            <a:xfrm>
              <a:off x="5565688" y="4571990"/>
              <a:ext cx="4144010" cy="71755"/>
            </a:xfrm>
            <a:custGeom>
              <a:avLst/>
              <a:gdLst/>
              <a:ahLst/>
              <a:cxnLst/>
              <a:rect l="l" t="t" r="r" b="b"/>
              <a:pathLst>
                <a:path w="4144009" h="71754">
                  <a:moveTo>
                    <a:pt x="0" y="0"/>
                  </a:moveTo>
                  <a:lnTo>
                    <a:pt x="4143866" y="71599"/>
                  </a:lnTo>
                </a:path>
              </a:pathLst>
            </a:custGeom>
            <a:ln w="444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86080" y="4547941"/>
              <a:ext cx="247399" cy="19127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405787" y="4911665"/>
              <a:ext cx="3201035" cy="422909"/>
            </a:xfrm>
            <a:custGeom>
              <a:avLst/>
              <a:gdLst/>
              <a:ahLst/>
              <a:cxnLst/>
              <a:rect l="l" t="t" r="r" b="b"/>
              <a:pathLst>
                <a:path w="3201034" h="422910">
                  <a:moveTo>
                    <a:pt x="0" y="422324"/>
                  </a:moveTo>
                  <a:lnTo>
                    <a:pt x="3201018" y="0"/>
                  </a:lnTo>
                </a:path>
              </a:pathLst>
            </a:custGeom>
            <a:ln w="444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597205" y="4838890"/>
              <a:ext cx="210185" cy="146050"/>
            </a:xfrm>
            <a:custGeom>
              <a:avLst/>
              <a:gdLst/>
              <a:ahLst/>
              <a:cxnLst/>
              <a:rect l="l" t="t" r="r" b="b"/>
              <a:pathLst>
                <a:path w="210184" h="146050">
                  <a:moveTo>
                    <a:pt x="19199" y="145574"/>
                  </a:moveTo>
                  <a:lnTo>
                    <a:pt x="0" y="0"/>
                  </a:lnTo>
                  <a:lnTo>
                    <a:pt x="209574" y="46399"/>
                  </a:lnTo>
                  <a:lnTo>
                    <a:pt x="19199" y="145574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597205" y="4838890"/>
              <a:ext cx="210185" cy="146050"/>
            </a:xfrm>
            <a:custGeom>
              <a:avLst/>
              <a:gdLst/>
              <a:ahLst/>
              <a:cxnLst/>
              <a:rect l="l" t="t" r="r" b="b"/>
              <a:pathLst>
                <a:path w="210184" h="146050">
                  <a:moveTo>
                    <a:pt x="19199" y="145574"/>
                  </a:moveTo>
                  <a:lnTo>
                    <a:pt x="209574" y="46399"/>
                  </a:lnTo>
                  <a:lnTo>
                    <a:pt x="0" y="0"/>
                  </a:lnTo>
                  <a:lnTo>
                    <a:pt x="19199" y="145574"/>
                  </a:lnTo>
                  <a:close/>
                </a:path>
              </a:pathLst>
            </a:custGeom>
            <a:ln w="444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7129836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762000"/>
            <a:ext cx="8614581" cy="4558311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2702478">
              <a:lnSpc>
                <a:spcPts val="2332"/>
              </a:lnSpc>
              <a:spcBef>
                <a:spcPts val="71"/>
              </a:spcBef>
            </a:pPr>
            <a:r>
              <a:rPr sz="3200" b="1" spc="-35" dirty="0">
                <a:solidFill>
                  <a:srgbClr val="FF0000"/>
                </a:solidFill>
                <a:latin typeface="Carlito"/>
                <a:cs typeface="Carlito"/>
              </a:rPr>
              <a:t>K-</a:t>
            </a:r>
            <a:r>
              <a:rPr sz="3200" b="1" spc="-7" dirty="0">
                <a:solidFill>
                  <a:srgbClr val="FF0000"/>
                </a:solidFill>
                <a:latin typeface="Carlito"/>
                <a:cs typeface="Carlito"/>
              </a:rPr>
              <a:t>Nearest</a:t>
            </a:r>
            <a:r>
              <a:rPr sz="3200" b="1" spc="-56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b="1" dirty="0">
                <a:solidFill>
                  <a:srgbClr val="FF0000"/>
                </a:solidFill>
                <a:latin typeface="Carlito"/>
                <a:cs typeface="Carlito"/>
              </a:rPr>
              <a:t>Neighbors</a:t>
            </a:r>
            <a:r>
              <a:rPr sz="3200" b="1" spc="-56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b="1" spc="-7" dirty="0">
                <a:solidFill>
                  <a:srgbClr val="FF0000"/>
                </a:solidFill>
                <a:latin typeface="Carlito"/>
                <a:cs typeface="Carlito"/>
              </a:rPr>
              <a:t>(KNN)</a:t>
            </a:r>
            <a:endParaRPr lang="en-US" sz="3200" b="1" spc="-7" dirty="0">
              <a:solidFill>
                <a:srgbClr val="FF0000"/>
              </a:solidFill>
              <a:latin typeface="Carlito"/>
              <a:cs typeface="Carlito"/>
            </a:endParaRPr>
          </a:p>
          <a:p>
            <a:pPr marL="2702478">
              <a:lnSpc>
                <a:spcPts val="2332"/>
              </a:lnSpc>
              <a:spcBef>
                <a:spcPts val="71"/>
              </a:spcBef>
            </a:pPr>
            <a:endParaRPr sz="2400" dirty="0">
              <a:latin typeface="Carlito"/>
              <a:cs typeface="Carlito"/>
            </a:endParaRPr>
          </a:p>
          <a:p>
            <a:pPr marL="212917" indent="-203952">
              <a:lnSpc>
                <a:spcPts val="2294"/>
              </a:lnSpc>
              <a:buFont typeface="Arial"/>
              <a:buChar char="•"/>
              <a:tabLst>
                <a:tab pos="212917" algn="l"/>
              </a:tabLst>
            </a:pPr>
            <a:r>
              <a:rPr sz="2400" dirty="0">
                <a:latin typeface="Carlito"/>
                <a:cs typeface="Carlito"/>
              </a:rPr>
              <a:t>Simple,</a:t>
            </a:r>
            <a:r>
              <a:rPr sz="2400" spc="-42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but</a:t>
            </a:r>
            <a:r>
              <a:rPr sz="2400" spc="-39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-39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very</a:t>
            </a:r>
            <a:r>
              <a:rPr sz="2400" spc="-42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powerful</a:t>
            </a:r>
            <a:r>
              <a:rPr sz="2400" spc="-39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classification</a:t>
            </a:r>
            <a:r>
              <a:rPr sz="2400" spc="-39" dirty="0">
                <a:latin typeface="Carlito"/>
                <a:cs typeface="Carlito"/>
              </a:rPr>
              <a:t> </a:t>
            </a:r>
            <a:r>
              <a:rPr sz="2400" spc="-7" dirty="0">
                <a:latin typeface="Carlito"/>
                <a:cs typeface="Carlito"/>
              </a:rPr>
              <a:t>algorithm</a:t>
            </a:r>
            <a:r>
              <a:rPr lang="en-US" sz="2400" spc="-7" dirty="0">
                <a:latin typeface="Carlito"/>
                <a:cs typeface="Carlito"/>
              </a:rPr>
              <a:t>.</a:t>
            </a:r>
            <a:endParaRPr sz="2400" dirty="0">
              <a:latin typeface="Carlito"/>
              <a:cs typeface="Carlito"/>
            </a:endParaRPr>
          </a:p>
          <a:p>
            <a:pPr marL="212917" indent="-203952">
              <a:lnSpc>
                <a:spcPts val="2294"/>
              </a:lnSpc>
              <a:buFont typeface="Arial"/>
              <a:buChar char="•"/>
              <a:tabLst>
                <a:tab pos="212917" algn="l"/>
              </a:tabLst>
            </a:pPr>
            <a:r>
              <a:rPr sz="2400" dirty="0">
                <a:latin typeface="Carlito"/>
                <a:cs typeface="Carlito"/>
              </a:rPr>
              <a:t>Classifies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based</a:t>
            </a:r>
            <a:r>
              <a:rPr sz="2400" spc="-32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on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-32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similarity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spc="-7" dirty="0">
                <a:latin typeface="Carlito"/>
                <a:cs typeface="Carlito"/>
              </a:rPr>
              <a:t>measure</a:t>
            </a:r>
            <a:r>
              <a:rPr lang="en-US" sz="2400" spc="-7" dirty="0">
                <a:latin typeface="Carlito"/>
                <a:cs typeface="Carlito"/>
              </a:rPr>
              <a:t>.</a:t>
            </a:r>
            <a:endParaRPr sz="2400" dirty="0">
              <a:latin typeface="Carlito"/>
              <a:cs typeface="Carlito"/>
            </a:endParaRPr>
          </a:p>
          <a:p>
            <a:pPr marL="212917" indent="-203952">
              <a:lnSpc>
                <a:spcPts val="2294"/>
              </a:lnSpc>
              <a:buFont typeface="Arial"/>
              <a:buChar char="•"/>
              <a:tabLst>
                <a:tab pos="212917" algn="l"/>
              </a:tabLst>
            </a:pPr>
            <a:r>
              <a:rPr sz="2400" dirty="0">
                <a:latin typeface="Carlito"/>
                <a:cs typeface="Carlito"/>
              </a:rPr>
              <a:t>This</a:t>
            </a:r>
            <a:r>
              <a:rPr sz="2400" spc="-42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algorithm</a:t>
            </a:r>
            <a:r>
              <a:rPr sz="2400" spc="-39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does</a:t>
            </a:r>
            <a:r>
              <a:rPr sz="2400" spc="-42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not</a:t>
            </a:r>
            <a:r>
              <a:rPr sz="2400" spc="-39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build</a:t>
            </a:r>
            <a:r>
              <a:rPr sz="2400" spc="-39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-42" dirty="0">
                <a:latin typeface="Carlito"/>
                <a:cs typeface="Carlito"/>
              </a:rPr>
              <a:t> </a:t>
            </a:r>
            <a:r>
              <a:rPr sz="2400" spc="-7" dirty="0">
                <a:latin typeface="Carlito"/>
                <a:cs typeface="Carlito"/>
              </a:rPr>
              <a:t>model</a:t>
            </a:r>
            <a:r>
              <a:rPr lang="en-US" sz="2400" spc="-7" dirty="0">
                <a:latin typeface="Carlito"/>
                <a:cs typeface="Carlito"/>
              </a:rPr>
              <a:t>.</a:t>
            </a:r>
            <a:endParaRPr sz="2400" dirty="0">
              <a:latin typeface="Carlito"/>
              <a:cs typeface="Carlito"/>
            </a:endParaRPr>
          </a:p>
          <a:p>
            <a:pPr marL="212917" indent="-203952">
              <a:lnSpc>
                <a:spcPts val="2294"/>
              </a:lnSpc>
              <a:buFont typeface="Arial"/>
              <a:buChar char="•"/>
              <a:tabLst>
                <a:tab pos="212917" algn="l"/>
              </a:tabLst>
            </a:pPr>
            <a:r>
              <a:rPr sz="2400" dirty="0">
                <a:latin typeface="Carlito"/>
                <a:cs typeface="Carlito"/>
              </a:rPr>
              <a:t>Does</a:t>
            </a:r>
            <a:r>
              <a:rPr sz="2400" spc="-42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not</a:t>
            </a:r>
            <a:r>
              <a:rPr sz="2400" spc="-42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“learn”</a:t>
            </a:r>
            <a:r>
              <a:rPr sz="2400" spc="-42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until</a:t>
            </a:r>
            <a:r>
              <a:rPr sz="2400" spc="-42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42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test</a:t>
            </a:r>
            <a:r>
              <a:rPr sz="2400" spc="-42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example</a:t>
            </a:r>
            <a:r>
              <a:rPr sz="2400" spc="-39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is</a:t>
            </a:r>
            <a:r>
              <a:rPr sz="2400" spc="-42" dirty="0">
                <a:latin typeface="Carlito"/>
                <a:cs typeface="Carlito"/>
              </a:rPr>
              <a:t> </a:t>
            </a:r>
            <a:r>
              <a:rPr sz="2400" spc="-7" dirty="0">
                <a:latin typeface="Carlito"/>
                <a:cs typeface="Carlito"/>
              </a:rPr>
              <a:t>submitted</a:t>
            </a:r>
            <a:r>
              <a:rPr sz="2400" spc="-42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for</a:t>
            </a:r>
            <a:r>
              <a:rPr sz="2400" spc="-42" dirty="0">
                <a:latin typeface="Carlito"/>
                <a:cs typeface="Carlito"/>
              </a:rPr>
              <a:t> </a:t>
            </a:r>
            <a:r>
              <a:rPr sz="2400" spc="-7" dirty="0">
                <a:latin typeface="Carlito"/>
                <a:cs typeface="Carlito"/>
              </a:rPr>
              <a:t>classification</a:t>
            </a:r>
            <a:r>
              <a:rPr lang="en-US" sz="2400" spc="-7" dirty="0">
                <a:latin typeface="Carlito"/>
                <a:cs typeface="Carlito"/>
              </a:rPr>
              <a:t>.</a:t>
            </a:r>
            <a:endParaRPr sz="2400" dirty="0">
              <a:latin typeface="Carlito"/>
              <a:cs typeface="Carlito"/>
            </a:endParaRPr>
          </a:p>
          <a:p>
            <a:pPr marL="213365" marR="3586" indent="-204849">
              <a:lnSpc>
                <a:spcPct val="80000"/>
              </a:lnSpc>
              <a:spcBef>
                <a:spcPts val="434"/>
              </a:spcBef>
              <a:buFont typeface="Arial"/>
              <a:buChar char="•"/>
              <a:tabLst>
                <a:tab pos="213365" algn="l"/>
              </a:tabLst>
            </a:pPr>
            <a:r>
              <a:rPr sz="2400" dirty="0">
                <a:latin typeface="Carlito"/>
                <a:cs typeface="Carlito"/>
              </a:rPr>
              <a:t>Whenever</a:t>
            </a:r>
            <a:r>
              <a:rPr sz="2400" spc="-42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we</a:t>
            </a:r>
            <a:r>
              <a:rPr sz="2400" spc="-39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have</a:t>
            </a:r>
            <a:r>
              <a:rPr sz="2400" spc="-39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-39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new</a:t>
            </a:r>
            <a:r>
              <a:rPr sz="2400" spc="-39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data</a:t>
            </a:r>
            <a:r>
              <a:rPr sz="2400" spc="-39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to</a:t>
            </a:r>
            <a:r>
              <a:rPr sz="2400" spc="-39" dirty="0">
                <a:latin typeface="Carlito"/>
                <a:cs typeface="Carlito"/>
              </a:rPr>
              <a:t> </a:t>
            </a:r>
            <a:r>
              <a:rPr sz="2400" spc="-7" dirty="0">
                <a:latin typeface="Carlito"/>
                <a:cs typeface="Carlito"/>
              </a:rPr>
              <a:t>classify,</a:t>
            </a:r>
            <a:r>
              <a:rPr sz="2400" spc="-39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we</a:t>
            </a:r>
            <a:r>
              <a:rPr sz="2400" spc="-39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find</a:t>
            </a:r>
            <a:r>
              <a:rPr sz="2400" spc="-39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its</a:t>
            </a:r>
            <a:r>
              <a:rPr sz="2400" spc="-39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K-</a:t>
            </a:r>
            <a:r>
              <a:rPr sz="2400" dirty="0">
                <a:latin typeface="Carlito"/>
                <a:cs typeface="Carlito"/>
              </a:rPr>
              <a:t>nearest</a:t>
            </a:r>
            <a:r>
              <a:rPr sz="2400" spc="-39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neighbors</a:t>
            </a:r>
            <a:r>
              <a:rPr sz="2400" spc="-7" dirty="0">
                <a:latin typeface="Carlito"/>
                <a:cs typeface="Carlito"/>
              </a:rPr>
              <a:t> </a:t>
            </a:r>
            <a:r>
              <a:rPr sz="2400" spc="-14" dirty="0">
                <a:latin typeface="Carlito"/>
                <a:cs typeface="Carlito"/>
              </a:rPr>
              <a:t>from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39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training</a:t>
            </a:r>
            <a:r>
              <a:rPr sz="2400" spc="-39" dirty="0">
                <a:latin typeface="Carlito"/>
                <a:cs typeface="Carlito"/>
              </a:rPr>
              <a:t> </a:t>
            </a:r>
            <a:r>
              <a:rPr sz="2400" spc="-14" dirty="0">
                <a:latin typeface="Carlito"/>
                <a:cs typeface="Carlito"/>
              </a:rPr>
              <a:t>data</a:t>
            </a:r>
            <a:r>
              <a:rPr lang="en-US" sz="2400" spc="-14" dirty="0">
                <a:latin typeface="Carlito"/>
                <a:cs typeface="Carlito"/>
              </a:rPr>
              <a:t>.</a:t>
            </a:r>
            <a:endParaRPr sz="2400" dirty="0">
              <a:latin typeface="Carlito"/>
              <a:cs typeface="Carlito"/>
            </a:endParaRPr>
          </a:p>
          <a:p>
            <a:pPr marL="212917" indent="-203952">
              <a:lnSpc>
                <a:spcPts val="2252"/>
              </a:lnSpc>
              <a:buFont typeface="Arial"/>
              <a:buChar char="•"/>
              <a:tabLst>
                <a:tab pos="212917" algn="l"/>
              </a:tabLst>
            </a:pPr>
            <a:r>
              <a:rPr sz="2400" dirty="0">
                <a:latin typeface="Carlito"/>
                <a:cs typeface="Carlito"/>
              </a:rPr>
              <a:t>Classified</a:t>
            </a:r>
            <a:r>
              <a:rPr sz="2400" spc="-42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by</a:t>
            </a:r>
            <a:r>
              <a:rPr sz="2400" spc="-42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“MAJORITY</a:t>
            </a:r>
            <a:r>
              <a:rPr sz="2400" spc="-42" dirty="0">
                <a:latin typeface="Carlito"/>
                <a:cs typeface="Carlito"/>
              </a:rPr>
              <a:t> </a:t>
            </a:r>
            <a:r>
              <a:rPr sz="2400" spc="-7" dirty="0">
                <a:latin typeface="Carlito"/>
                <a:cs typeface="Carlito"/>
              </a:rPr>
              <a:t>VOTES”</a:t>
            </a:r>
            <a:r>
              <a:rPr sz="2400" spc="-42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for</a:t>
            </a:r>
            <a:r>
              <a:rPr sz="2400" spc="-42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its</a:t>
            </a:r>
            <a:r>
              <a:rPr sz="2400" spc="-42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neighbor</a:t>
            </a:r>
            <a:r>
              <a:rPr sz="2400" spc="-42" dirty="0">
                <a:latin typeface="Carlito"/>
                <a:cs typeface="Carlito"/>
              </a:rPr>
              <a:t> </a:t>
            </a:r>
            <a:r>
              <a:rPr sz="2400" spc="-7" dirty="0">
                <a:latin typeface="Carlito"/>
                <a:cs typeface="Carlito"/>
              </a:rPr>
              <a:t>classes</a:t>
            </a:r>
            <a:r>
              <a:rPr lang="en-US" sz="2400" spc="-7" dirty="0">
                <a:latin typeface="Carlito"/>
                <a:cs typeface="Carlito"/>
              </a:rPr>
              <a:t>.</a:t>
            </a:r>
            <a:endParaRPr sz="2400" dirty="0">
              <a:latin typeface="Carlito"/>
              <a:cs typeface="Carlito"/>
            </a:endParaRPr>
          </a:p>
          <a:p>
            <a:pPr marL="213365" marR="671024" indent="-204849">
              <a:lnSpc>
                <a:spcPct val="80000"/>
              </a:lnSpc>
              <a:spcBef>
                <a:spcPts val="434"/>
              </a:spcBef>
              <a:buChar char="•"/>
              <a:tabLst>
                <a:tab pos="213365" algn="l"/>
                <a:tab pos="269844" algn="l"/>
              </a:tabLst>
            </a:pPr>
            <a:r>
              <a:rPr sz="2400" dirty="0">
                <a:latin typeface="Arial"/>
                <a:cs typeface="Arial"/>
              </a:rPr>
              <a:t>	</a:t>
            </a:r>
            <a:r>
              <a:rPr sz="2400" dirty="0">
                <a:latin typeface="Carlito"/>
                <a:cs typeface="Carlito"/>
              </a:rPr>
              <a:t>Assigned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to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most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common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class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amongst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its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Knearest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neighbors</a:t>
            </a:r>
            <a:r>
              <a:rPr sz="2400" spc="-56" dirty="0">
                <a:latin typeface="Carlito"/>
                <a:cs typeface="Carlito"/>
              </a:rPr>
              <a:t> </a:t>
            </a:r>
            <a:r>
              <a:rPr sz="2400" spc="-18" dirty="0">
                <a:latin typeface="Carlito"/>
                <a:cs typeface="Carlito"/>
              </a:rPr>
              <a:t>(by </a:t>
            </a:r>
            <a:r>
              <a:rPr sz="2400" dirty="0">
                <a:latin typeface="Carlito"/>
                <a:cs typeface="Carlito"/>
              </a:rPr>
              <a:t>measuring</a:t>
            </a:r>
            <a:r>
              <a:rPr sz="2400" spc="-53" dirty="0">
                <a:latin typeface="Carlito"/>
                <a:cs typeface="Carlito"/>
              </a:rPr>
              <a:t> </a:t>
            </a:r>
            <a:r>
              <a:rPr sz="2400" spc="-18" dirty="0">
                <a:latin typeface="Carlito"/>
                <a:cs typeface="Carlito"/>
              </a:rPr>
              <a:t>“distance”</a:t>
            </a:r>
            <a:r>
              <a:rPr sz="2400" spc="-49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between</a:t>
            </a:r>
            <a:r>
              <a:rPr sz="2400" spc="-49" dirty="0">
                <a:latin typeface="Carlito"/>
                <a:cs typeface="Carlito"/>
              </a:rPr>
              <a:t> </a:t>
            </a:r>
            <a:r>
              <a:rPr sz="2400" spc="-7" dirty="0">
                <a:latin typeface="Carlito"/>
                <a:cs typeface="Carlito"/>
              </a:rPr>
              <a:t>data)</a:t>
            </a:r>
            <a:endParaRPr sz="2400" dirty="0">
              <a:latin typeface="Carlito"/>
              <a:cs typeface="Carlito"/>
            </a:endParaRPr>
          </a:p>
          <a:p>
            <a:pPr marL="212917" indent="-203952">
              <a:lnSpc>
                <a:spcPts val="2252"/>
              </a:lnSpc>
              <a:buFont typeface="Arial"/>
              <a:buChar char="•"/>
              <a:tabLst>
                <a:tab pos="212917" algn="l"/>
              </a:tabLst>
            </a:pP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In</a:t>
            </a:r>
            <a:r>
              <a:rPr sz="2400" spc="-3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practice,</a:t>
            </a:r>
            <a:r>
              <a:rPr sz="2400" spc="-2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i="1" dirty="0">
                <a:solidFill>
                  <a:srgbClr val="FF0000"/>
                </a:solidFill>
                <a:latin typeface="Carlito"/>
                <a:cs typeface="Carlito"/>
              </a:rPr>
              <a:t>k</a:t>
            </a:r>
            <a:r>
              <a:rPr sz="2400" i="1" spc="-32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is</a:t>
            </a:r>
            <a:r>
              <a:rPr sz="2400" spc="-3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usually</a:t>
            </a:r>
            <a:r>
              <a:rPr sz="2400" spc="-32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chosen</a:t>
            </a:r>
            <a:r>
              <a:rPr sz="2400" spc="-3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to</a:t>
            </a:r>
            <a:r>
              <a:rPr sz="2400" spc="-32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be</a:t>
            </a:r>
            <a:r>
              <a:rPr sz="2400" spc="-3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odd,</a:t>
            </a:r>
            <a:r>
              <a:rPr sz="2400" spc="-32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so</a:t>
            </a:r>
            <a:r>
              <a:rPr sz="2400" spc="-3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as</a:t>
            </a:r>
            <a:r>
              <a:rPr sz="2400" spc="-32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to</a:t>
            </a:r>
            <a:r>
              <a:rPr sz="2400" spc="-3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avoid</a:t>
            </a:r>
            <a:r>
              <a:rPr sz="2400" spc="-32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spc="-14" dirty="0">
                <a:solidFill>
                  <a:srgbClr val="FF0000"/>
                </a:solidFill>
                <a:latin typeface="Carlito"/>
                <a:cs typeface="Carlito"/>
              </a:rPr>
              <a:t>ties</a:t>
            </a:r>
            <a:r>
              <a:rPr lang="en-US" sz="2400" spc="-14" dirty="0">
                <a:solidFill>
                  <a:srgbClr val="FF0000"/>
                </a:solidFill>
                <a:latin typeface="Carlito"/>
                <a:cs typeface="Carlito"/>
              </a:rPr>
              <a:t>.</a:t>
            </a:r>
            <a:endParaRPr sz="2400" dirty="0">
              <a:latin typeface="Carlito"/>
              <a:cs typeface="Carlito"/>
            </a:endParaRPr>
          </a:p>
          <a:p>
            <a:pPr marL="212917" indent="-203952">
              <a:lnSpc>
                <a:spcPts val="2332"/>
              </a:lnSpc>
              <a:buFont typeface="Arial"/>
              <a:buChar char="•"/>
              <a:tabLst>
                <a:tab pos="212917" algn="l"/>
              </a:tabLst>
            </a:pP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The</a:t>
            </a:r>
            <a:r>
              <a:rPr sz="2400" spc="-2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i="1" dirty="0">
                <a:solidFill>
                  <a:srgbClr val="FF0000"/>
                </a:solidFill>
                <a:latin typeface="Carlito"/>
                <a:cs typeface="Carlito"/>
              </a:rPr>
              <a:t>k</a:t>
            </a:r>
            <a:r>
              <a:rPr sz="2400" i="1" spc="-2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=</a:t>
            </a:r>
            <a:r>
              <a:rPr sz="2400" spc="-28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1</a:t>
            </a:r>
            <a:r>
              <a:rPr sz="2400" spc="-2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rule</a:t>
            </a:r>
            <a:r>
              <a:rPr sz="2400" spc="-2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is</a:t>
            </a:r>
            <a:r>
              <a:rPr sz="2400" spc="-2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generally</a:t>
            </a:r>
            <a:r>
              <a:rPr sz="2400" spc="-28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called</a:t>
            </a:r>
            <a:r>
              <a:rPr sz="2400" spc="-2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the</a:t>
            </a:r>
            <a:r>
              <a:rPr sz="2400" spc="-2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spc="-21" dirty="0">
                <a:solidFill>
                  <a:srgbClr val="FF0000"/>
                </a:solidFill>
                <a:latin typeface="Carlito"/>
                <a:cs typeface="Carlito"/>
              </a:rPr>
              <a:t>nearest-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neighbor</a:t>
            </a:r>
            <a:r>
              <a:rPr sz="2400" spc="-28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0000"/>
                </a:solidFill>
                <a:latin typeface="Carlito"/>
                <a:cs typeface="Carlito"/>
              </a:rPr>
              <a:t>classification</a:t>
            </a:r>
            <a:r>
              <a:rPr sz="2400" spc="-2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400" spc="-14" dirty="0">
                <a:solidFill>
                  <a:srgbClr val="FF0000"/>
                </a:solidFill>
                <a:latin typeface="Carlito"/>
                <a:cs typeface="Carlito"/>
              </a:rPr>
              <a:t>rule</a:t>
            </a:r>
            <a:r>
              <a:rPr lang="en-US" sz="2400" spc="-14" dirty="0">
                <a:solidFill>
                  <a:srgbClr val="FF0000"/>
                </a:solidFill>
                <a:latin typeface="Carlito"/>
                <a:cs typeface="Carlito"/>
              </a:rPr>
              <a:t>.</a:t>
            </a:r>
            <a:endParaRPr sz="24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75182131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609600"/>
            <a:ext cx="8614582" cy="4430172"/>
          </a:xfrm>
          <a:prstGeom prst="rect">
            <a:avLst/>
          </a:prstGeom>
        </p:spPr>
        <p:txBody>
          <a:bodyPr vert="horz" wrap="square" lIns="0" tIns="59167" rIns="0" bIns="0" rtlCol="0">
            <a:spAutoFit/>
          </a:bodyPr>
          <a:lstStyle/>
          <a:p>
            <a:pPr marL="2702478">
              <a:spcBef>
                <a:spcPts val="466"/>
              </a:spcBef>
            </a:pPr>
            <a:r>
              <a:rPr sz="3200" b="1" spc="-35" dirty="0">
                <a:solidFill>
                  <a:srgbClr val="FF0000"/>
                </a:solidFill>
                <a:latin typeface="Carlito"/>
                <a:cs typeface="Carlito"/>
              </a:rPr>
              <a:t>K-</a:t>
            </a:r>
            <a:r>
              <a:rPr sz="3200" b="1" spc="-7" dirty="0">
                <a:solidFill>
                  <a:srgbClr val="FF0000"/>
                </a:solidFill>
                <a:latin typeface="Carlito"/>
                <a:cs typeface="Carlito"/>
              </a:rPr>
              <a:t>Nearest</a:t>
            </a:r>
            <a:r>
              <a:rPr sz="3200" b="1" spc="-56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b="1" dirty="0">
                <a:solidFill>
                  <a:srgbClr val="FF0000"/>
                </a:solidFill>
                <a:latin typeface="Carlito"/>
                <a:cs typeface="Carlito"/>
              </a:rPr>
              <a:t>Neighbors</a:t>
            </a:r>
            <a:r>
              <a:rPr sz="3200" b="1" spc="-56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3200" b="1" spc="-7" dirty="0">
                <a:solidFill>
                  <a:srgbClr val="FF0000"/>
                </a:solidFill>
                <a:latin typeface="Carlito"/>
                <a:cs typeface="Carlito"/>
              </a:rPr>
              <a:t>(KNN)</a:t>
            </a:r>
            <a:endParaRPr lang="en-US" sz="3200" b="1" spc="-7" dirty="0">
              <a:solidFill>
                <a:srgbClr val="FF0000"/>
              </a:solidFill>
              <a:latin typeface="Carlito"/>
              <a:cs typeface="Carlito"/>
            </a:endParaRPr>
          </a:p>
          <a:p>
            <a:pPr marL="2702478">
              <a:spcBef>
                <a:spcPts val="466"/>
              </a:spcBef>
            </a:pPr>
            <a:endParaRPr sz="3200" dirty="0">
              <a:latin typeface="Carlito"/>
              <a:cs typeface="Carlito"/>
            </a:endParaRPr>
          </a:p>
          <a:p>
            <a:pPr marL="213365" marR="3586" indent="-204849">
              <a:spcBef>
                <a:spcPts val="395"/>
              </a:spcBef>
              <a:buFont typeface="Arial"/>
              <a:buChar char="•"/>
              <a:tabLst>
                <a:tab pos="213365" algn="l"/>
              </a:tabLst>
            </a:pPr>
            <a:r>
              <a:rPr sz="2000" spc="-25" dirty="0">
                <a:latin typeface="Carlito"/>
                <a:cs typeface="Carlito"/>
              </a:rPr>
              <a:t>K-</a:t>
            </a:r>
            <a:r>
              <a:rPr sz="2000" dirty="0">
                <a:latin typeface="Carlito"/>
                <a:cs typeface="Carlito"/>
              </a:rPr>
              <a:t>Nearest</a:t>
            </a:r>
            <a:r>
              <a:rPr sz="2000" spc="-42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Neighbor</a:t>
            </a:r>
            <a:r>
              <a:rPr sz="2000" spc="-39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is</a:t>
            </a:r>
            <a:r>
              <a:rPr sz="2000" spc="-42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one</a:t>
            </a:r>
            <a:r>
              <a:rPr sz="2000" spc="-39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of</a:t>
            </a:r>
            <a:r>
              <a:rPr sz="2000" spc="-42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the</a:t>
            </a:r>
            <a:r>
              <a:rPr sz="2000" spc="-39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simplest</a:t>
            </a:r>
            <a:r>
              <a:rPr sz="2000" spc="-42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Machine</a:t>
            </a:r>
            <a:r>
              <a:rPr sz="2000" spc="-39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Learning</a:t>
            </a:r>
            <a:r>
              <a:rPr sz="2000" spc="-42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algorithms</a:t>
            </a:r>
            <a:r>
              <a:rPr sz="2000" spc="-39" dirty="0">
                <a:latin typeface="Carlito"/>
                <a:cs typeface="Carlito"/>
              </a:rPr>
              <a:t> </a:t>
            </a:r>
            <a:r>
              <a:rPr sz="2000" spc="-7" dirty="0">
                <a:latin typeface="Carlito"/>
                <a:cs typeface="Carlito"/>
              </a:rPr>
              <a:t>based </a:t>
            </a:r>
            <a:r>
              <a:rPr sz="2000" dirty="0">
                <a:latin typeface="Carlito"/>
                <a:cs typeface="Carlito"/>
              </a:rPr>
              <a:t>on</a:t>
            </a:r>
            <a:r>
              <a:rPr sz="2000" spc="-42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Supervised</a:t>
            </a:r>
            <a:r>
              <a:rPr sz="2000" spc="-39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Learning</a:t>
            </a:r>
            <a:r>
              <a:rPr sz="2000" spc="-42" dirty="0">
                <a:latin typeface="Carlito"/>
                <a:cs typeface="Carlito"/>
              </a:rPr>
              <a:t> </a:t>
            </a:r>
            <a:r>
              <a:rPr sz="2000" spc="-7" dirty="0">
                <a:latin typeface="Carlito"/>
                <a:cs typeface="Carlito"/>
              </a:rPr>
              <a:t>technique.</a:t>
            </a:r>
            <a:endParaRPr sz="2000" dirty="0">
              <a:latin typeface="Carlito"/>
              <a:cs typeface="Carlito"/>
            </a:endParaRPr>
          </a:p>
          <a:p>
            <a:pPr marL="213365" marR="127302" indent="-204849">
              <a:spcBef>
                <a:spcPts val="395"/>
              </a:spcBef>
              <a:buFont typeface="Arial"/>
              <a:buChar char="•"/>
              <a:tabLst>
                <a:tab pos="213365" algn="l"/>
              </a:tabLst>
            </a:pPr>
            <a:r>
              <a:rPr sz="2000" spc="-28" dirty="0">
                <a:latin typeface="Carlito"/>
                <a:cs typeface="Carlito"/>
              </a:rPr>
              <a:t>K-</a:t>
            </a:r>
            <a:r>
              <a:rPr sz="2000" dirty="0">
                <a:latin typeface="Carlito"/>
                <a:cs typeface="Carlito"/>
              </a:rPr>
              <a:t>NN</a:t>
            </a:r>
            <a:r>
              <a:rPr sz="2000" spc="-42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algorithm</a:t>
            </a:r>
            <a:r>
              <a:rPr sz="2000" spc="-39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assumes</a:t>
            </a:r>
            <a:r>
              <a:rPr sz="2000" spc="-39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the</a:t>
            </a:r>
            <a:r>
              <a:rPr sz="2000" spc="-39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similarity</a:t>
            </a:r>
            <a:r>
              <a:rPr sz="2000" spc="-39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between</a:t>
            </a:r>
            <a:r>
              <a:rPr sz="2000" spc="-39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the</a:t>
            </a:r>
            <a:r>
              <a:rPr sz="2000" spc="-39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new</a:t>
            </a:r>
            <a:r>
              <a:rPr sz="2000" spc="-39" dirty="0">
                <a:latin typeface="Carlito"/>
                <a:cs typeface="Carlito"/>
              </a:rPr>
              <a:t> </a:t>
            </a:r>
            <a:r>
              <a:rPr sz="2000" spc="-7" dirty="0">
                <a:latin typeface="Carlito"/>
                <a:cs typeface="Carlito"/>
              </a:rPr>
              <a:t>case/data</a:t>
            </a:r>
            <a:r>
              <a:rPr sz="2000" spc="-39" dirty="0">
                <a:latin typeface="Carlito"/>
                <a:cs typeface="Carlito"/>
              </a:rPr>
              <a:t> </a:t>
            </a:r>
            <a:r>
              <a:rPr sz="2000" spc="-18" dirty="0">
                <a:latin typeface="Carlito"/>
                <a:cs typeface="Carlito"/>
              </a:rPr>
              <a:t>and </a:t>
            </a:r>
            <a:r>
              <a:rPr sz="2000" dirty="0">
                <a:latin typeface="Carlito"/>
                <a:cs typeface="Carlito"/>
              </a:rPr>
              <a:t>available</a:t>
            </a:r>
            <a:r>
              <a:rPr sz="2000" spc="-42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cases</a:t>
            </a:r>
            <a:r>
              <a:rPr sz="2000" spc="-49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and</a:t>
            </a:r>
            <a:r>
              <a:rPr sz="2000" spc="-42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put</a:t>
            </a:r>
            <a:r>
              <a:rPr sz="2000" spc="-42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the</a:t>
            </a:r>
            <a:r>
              <a:rPr sz="2000" spc="-39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new</a:t>
            </a:r>
            <a:r>
              <a:rPr sz="2000" spc="-42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case</a:t>
            </a:r>
            <a:r>
              <a:rPr sz="2000" spc="-42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into</a:t>
            </a:r>
            <a:r>
              <a:rPr sz="2000" spc="-42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the</a:t>
            </a:r>
            <a:r>
              <a:rPr sz="2000" spc="-42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category</a:t>
            </a:r>
            <a:r>
              <a:rPr sz="2000" spc="-39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that</a:t>
            </a:r>
            <a:r>
              <a:rPr sz="2000" spc="-42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is</a:t>
            </a:r>
            <a:r>
              <a:rPr sz="2000" spc="-42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most</a:t>
            </a:r>
            <a:r>
              <a:rPr sz="2000" spc="-42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similar</a:t>
            </a:r>
            <a:r>
              <a:rPr sz="2000" spc="-42" dirty="0">
                <a:latin typeface="Carlito"/>
                <a:cs typeface="Carlito"/>
              </a:rPr>
              <a:t> </a:t>
            </a:r>
            <a:r>
              <a:rPr sz="2000" spc="-18" dirty="0">
                <a:latin typeface="Carlito"/>
                <a:cs typeface="Carlito"/>
              </a:rPr>
              <a:t>to </a:t>
            </a:r>
            <a:r>
              <a:rPr sz="2000" dirty="0">
                <a:latin typeface="Carlito"/>
                <a:cs typeface="Carlito"/>
              </a:rPr>
              <a:t>the</a:t>
            </a:r>
            <a:r>
              <a:rPr sz="2000" spc="-49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available</a:t>
            </a:r>
            <a:r>
              <a:rPr sz="2000" spc="-49" dirty="0">
                <a:latin typeface="Carlito"/>
                <a:cs typeface="Carlito"/>
              </a:rPr>
              <a:t> </a:t>
            </a:r>
            <a:r>
              <a:rPr sz="2000" spc="-7" dirty="0">
                <a:latin typeface="Carlito"/>
                <a:cs typeface="Carlito"/>
              </a:rPr>
              <a:t>categories.</a:t>
            </a:r>
            <a:endParaRPr sz="2000" dirty="0">
              <a:latin typeface="Carlito"/>
              <a:cs typeface="Carlito"/>
            </a:endParaRPr>
          </a:p>
          <a:p>
            <a:pPr>
              <a:spcBef>
                <a:spcPts val="748"/>
              </a:spcBef>
              <a:buFont typeface="Arial"/>
              <a:buChar char="•"/>
            </a:pPr>
            <a:endParaRPr sz="2000" dirty="0">
              <a:latin typeface="Carlito"/>
              <a:cs typeface="Carlito"/>
            </a:endParaRPr>
          </a:p>
          <a:p>
            <a:pPr marL="212917" indent="-203952">
              <a:buFont typeface="Arial"/>
              <a:buChar char="•"/>
              <a:tabLst>
                <a:tab pos="212917" algn="l"/>
              </a:tabLst>
            </a:pPr>
            <a:r>
              <a:rPr sz="2000" spc="-28" dirty="0">
                <a:latin typeface="Carlito"/>
                <a:cs typeface="Carlito"/>
              </a:rPr>
              <a:t>K-</a:t>
            </a:r>
            <a:r>
              <a:rPr sz="2000" dirty="0">
                <a:latin typeface="Carlito"/>
                <a:cs typeface="Carlito"/>
              </a:rPr>
              <a:t>NN</a:t>
            </a:r>
            <a:r>
              <a:rPr sz="2000" spc="-46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algorithm</a:t>
            </a:r>
            <a:r>
              <a:rPr sz="2000" spc="-42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can</a:t>
            </a:r>
            <a:r>
              <a:rPr sz="2000" spc="-49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be</a:t>
            </a:r>
            <a:r>
              <a:rPr sz="2000" spc="-42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used</a:t>
            </a:r>
            <a:r>
              <a:rPr sz="2000" spc="-42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for</a:t>
            </a:r>
            <a:r>
              <a:rPr sz="2000" spc="-46" dirty="0">
                <a:latin typeface="Carlito"/>
                <a:cs typeface="Carlito"/>
              </a:rPr>
              <a:t> </a:t>
            </a:r>
            <a:r>
              <a:rPr sz="2000" spc="-7" dirty="0">
                <a:latin typeface="Carlito"/>
                <a:cs typeface="Carlito"/>
              </a:rPr>
              <a:t>Regression</a:t>
            </a:r>
            <a:r>
              <a:rPr sz="2000" spc="-42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as</a:t>
            </a:r>
            <a:r>
              <a:rPr sz="2000" spc="-42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well</a:t>
            </a:r>
            <a:r>
              <a:rPr sz="2000" spc="-42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as</a:t>
            </a:r>
            <a:r>
              <a:rPr sz="2000" spc="-42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for</a:t>
            </a:r>
            <a:r>
              <a:rPr sz="2000" spc="-46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Classification</a:t>
            </a:r>
            <a:r>
              <a:rPr sz="2000" spc="-42" dirty="0">
                <a:latin typeface="Carlito"/>
                <a:cs typeface="Carlito"/>
              </a:rPr>
              <a:t> </a:t>
            </a:r>
            <a:r>
              <a:rPr sz="2000" spc="-18" dirty="0">
                <a:latin typeface="Carlito"/>
                <a:cs typeface="Carlito"/>
              </a:rPr>
              <a:t>but</a:t>
            </a:r>
            <a:endParaRPr sz="2000" dirty="0">
              <a:latin typeface="Carlito"/>
              <a:cs typeface="Carlito"/>
            </a:endParaRPr>
          </a:p>
          <a:p>
            <a:pPr marL="213365"/>
            <a:r>
              <a:rPr sz="2000" b="1" dirty="0">
                <a:solidFill>
                  <a:srgbClr val="FF0000"/>
                </a:solidFill>
                <a:latin typeface="Carlito"/>
                <a:cs typeface="Carlito"/>
              </a:rPr>
              <a:t>mostly</a:t>
            </a:r>
            <a:r>
              <a:rPr sz="2000" b="1" spc="-3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rlito"/>
                <a:cs typeface="Carlito"/>
              </a:rPr>
              <a:t>it</a:t>
            </a:r>
            <a:r>
              <a:rPr sz="2000" b="1" spc="-3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rlito"/>
                <a:cs typeface="Carlito"/>
              </a:rPr>
              <a:t>is</a:t>
            </a:r>
            <a:r>
              <a:rPr sz="2000" b="1" spc="-3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rlito"/>
                <a:cs typeface="Carlito"/>
              </a:rPr>
              <a:t>used</a:t>
            </a:r>
            <a:r>
              <a:rPr sz="2000" b="1" spc="-32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rlito"/>
                <a:cs typeface="Carlito"/>
              </a:rPr>
              <a:t>for</a:t>
            </a:r>
            <a:r>
              <a:rPr sz="2000" b="1" spc="-3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b="1" dirty="0">
                <a:solidFill>
                  <a:srgbClr val="FF0000"/>
                </a:solidFill>
                <a:latin typeface="Carlito"/>
                <a:cs typeface="Carlito"/>
              </a:rPr>
              <a:t>the</a:t>
            </a:r>
            <a:r>
              <a:rPr sz="2000" b="1" spc="-3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b="1" spc="-7" dirty="0">
                <a:solidFill>
                  <a:srgbClr val="FF0000"/>
                </a:solidFill>
                <a:latin typeface="Carlito"/>
                <a:cs typeface="Carlito"/>
              </a:rPr>
              <a:t>Classification</a:t>
            </a:r>
            <a:r>
              <a:rPr sz="2000" b="1" spc="-3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2000" b="1" spc="-7" dirty="0">
                <a:solidFill>
                  <a:srgbClr val="FF0000"/>
                </a:solidFill>
                <a:latin typeface="Carlito"/>
                <a:cs typeface="Carlito"/>
              </a:rPr>
              <a:t>problems.</a:t>
            </a:r>
            <a:endParaRPr sz="2000" dirty="0">
              <a:latin typeface="Carlito"/>
              <a:cs typeface="Carlito"/>
            </a:endParaRPr>
          </a:p>
          <a:p>
            <a:pPr marL="213365" marR="619476" indent="-204849">
              <a:spcBef>
                <a:spcPts val="395"/>
              </a:spcBef>
              <a:buFont typeface="Arial"/>
              <a:buChar char="•"/>
              <a:tabLst>
                <a:tab pos="213365" algn="l"/>
              </a:tabLst>
            </a:pPr>
            <a:r>
              <a:rPr sz="2000" spc="-28" dirty="0">
                <a:latin typeface="Carlito"/>
                <a:cs typeface="Carlito"/>
              </a:rPr>
              <a:t>K-</a:t>
            </a:r>
            <a:r>
              <a:rPr sz="2000" dirty="0">
                <a:latin typeface="Carlito"/>
                <a:cs typeface="Carlito"/>
              </a:rPr>
              <a:t>NN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is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a</a:t>
            </a:r>
            <a:r>
              <a:rPr sz="2000" spc="-32" dirty="0">
                <a:latin typeface="Carlito"/>
                <a:cs typeface="Carlito"/>
              </a:rPr>
              <a:t> </a:t>
            </a:r>
            <a:r>
              <a:rPr sz="2000" b="1" spc="-18" dirty="0">
                <a:latin typeface="Carlito"/>
                <a:cs typeface="Carlito"/>
              </a:rPr>
              <a:t>non-</a:t>
            </a:r>
            <a:r>
              <a:rPr sz="2000" b="1" spc="-14" dirty="0">
                <a:latin typeface="Carlito"/>
                <a:cs typeface="Carlito"/>
              </a:rPr>
              <a:t>parametric</a:t>
            </a:r>
            <a:r>
              <a:rPr sz="2000" b="1" spc="-35" dirty="0">
                <a:latin typeface="Carlito"/>
                <a:cs typeface="Carlito"/>
              </a:rPr>
              <a:t> </a:t>
            </a:r>
            <a:r>
              <a:rPr sz="2000" b="1" dirty="0">
                <a:latin typeface="Carlito"/>
                <a:cs typeface="Carlito"/>
              </a:rPr>
              <a:t>algorithm</a:t>
            </a:r>
            <a:r>
              <a:rPr sz="2000" dirty="0">
                <a:latin typeface="Carlito"/>
                <a:cs typeface="Carlito"/>
              </a:rPr>
              <a:t>,</a:t>
            </a:r>
            <a:r>
              <a:rPr sz="2000" spc="-32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which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means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it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does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not</a:t>
            </a:r>
            <a:r>
              <a:rPr sz="2000" spc="-32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make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spc="-18" dirty="0">
                <a:latin typeface="Carlito"/>
                <a:cs typeface="Carlito"/>
              </a:rPr>
              <a:t>any </a:t>
            </a:r>
            <a:r>
              <a:rPr sz="2000" dirty="0">
                <a:latin typeface="Carlito"/>
                <a:cs typeface="Carlito"/>
              </a:rPr>
              <a:t>assumption</a:t>
            </a:r>
            <a:r>
              <a:rPr sz="2000" spc="-56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on</a:t>
            </a:r>
            <a:r>
              <a:rPr sz="2000" spc="-56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underlying</a:t>
            </a:r>
            <a:r>
              <a:rPr sz="2000" spc="-56" dirty="0">
                <a:latin typeface="Carlito"/>
                <a:cs typeface="Carlito"/>
              </a:rPr>
              <a:t> </a:t>
            </a:r>
            <a:r>
              <a:rPr sz="2000" spc="-7" dirty="0">
                <a:latin typeface="Carlito"/>
                <a:cs typeface="Carlito"/>
              </a:rPr>
              <a:t>data.</a:t>
            </a:r>
            <a:endParaRPr sz="20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4463415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017" y="838200"/>
            <a:ext cx="8766983" cy="4977079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212021" marR="403422" indent="-203504" algn="just">
              <a:spcBef>
                <a:spcPts val="71"/>
              </a:spcBef>
              <a:buFont typeface="Arial"/>
              <a:buChar char="•"/>
              <a:tabLst>
                <a:tab pos="213365" algn="l"/>
              </a:tabLst>
            </a:pPr>
            <a:r>
              <a:rPr sz="2400" spc="-28" dirty="0">
                <a:latin typeface="Carlito"/>
                <a:cs typeface="Carlito"/>
              </a:rPr>
              <a:t>K-</a:t>
            </a:r>
            <a:r>
              <a:rPr sz="2400" dirty="0">
                <a:latin typeface="Carlito"/>
                <a:cs typeface="Carlito"/>
              </a:rPr>
              <a:t>NN</a:t>
            </a:r>
            <a:r>
              <a:rPr sz="2400" spc="-42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algorithm</a:t>
            </a:r>
            <a:r>
              <a:rPr sz="2400" spc="-39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stores</a:t>
            </a:r>
            <a:r>
              <a:rPr sz="2400" spc="-39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all</a:t>
            </a:r>
            <a:r>
              <a:rPr sz="2400" spc="-39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39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available</a:t>
            </a:r>
            <a:r>
              <a:rPr sz="2400" spc="-39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data</a:t>
            </a:r>
            <a:r>
              <a:rPr sz="2400" spc="-39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and</a:t>
            </a:r>
            <a:r>
              <a:rPr sz="2400" spc="-39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classifies</a:t>
            </a:r>
            <a:r>
              <a:rPr sz="2400" spc="-39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-39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new</a:t>
            </a:r>
            <a:r>
              <a:rPr sz="2400" spc="-39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data</a:t>
            </a:r>
            <a:r>
              <a:rPr sz="2400" spc="-39" dirty="0">
                <a:latin typeface="Carlito"/>
                <a:cs typeface="Carlito"/>
              </a:rPr>
              <a:t> </a:t>
            </a:r>
            <a:r>
              <a:rPr sz="2400" spc="-7" dirty="0">
                <a:latin typeface="Carlito"/>
                <a:cs typeface="Carlito"/>
              </a:rPr>
              <a:t>point 	</a:t>
            </a:r>
            <a:r>
              <a:rPr sz="2400" dirty="0">
                <a:latin typeface="Carlito"/>
                <a:cs typeface="Carlito"/>
              </a:rPr>
              <a:t>based</a:t>
            </a:r>
            <a:r>
              <a:rPr sz="2400" spc="-42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on</a:t>
            </a:r>
            <a:r>
              <a:rPr sz="2400" spc="-39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39" dirty="0">
                <a:latin typeface="Carlito"/>
                <a:cs typeface="Carlito"/>
              </a:rPr>
              <a:t> </a:t>
            </a:r>
            <a:r>
              <a:rPr sz="2400" spc="-7" dirty="0">
                <a:latin typeface="Carlito"/>
                <a:cs typeface="Carlito"/>
              </a:rPr>
              <a:t>similarity.</a:t>
            </a:r>
            <a:r>
              <a:rPr sz="2400" spc="-42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This</a:t>
            </a:r>
            <a:r>
              <a:rPr sz="2400" spc="-39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means</a:t>
            </a:r>
            <a:r>
              <a:rPr sz="2400" spc="-39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when</a:t>
            </a:r>
            <a:r>
              <a:rPr sz="2400" spc="-42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new</a:t>
            </a:r>
            <a:r>
              <a:rPr sz="2400" spc="-39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data</a:t>
            </a:r>
            <a:r>
              <a:rPr sz="2400" spc="-39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appears</a:t>
            </a:r>
            <a:r>
              <a:rPr sz="2400" spc="-42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then</a:t>
            </a:r>
            <a:r>
              <a:rPr sz="2400" spc="-39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it</a:t>
            </a:r>
            <a:r>
              <a:rPr sz="2400" spc="-39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can</a:t>
            </a:r>
            <a:r>
              <a:rPr sz="2400" spc="-49" dirty="0">
                <a:latin typeface="Carlito"/>
                <a:cs typeface="Carlito"/>
              </a:rPr>
              <a:t> </a:t>
            </a:r>
            <a:r>
              <a:rPr sz="2400" spc="-18" dirty="0">
                <a:latin typeface="Carlito"/>
                <a:cs typeface="Carlito"/>
              </a:rPr>
              <a:t>be 	</a:t>
            </a:r>
            <a:r>
              <a:rPr sz="2400" dirty="0">
                <a:latin typeface="Carlito"/>
                <a:cs typeface="Carlito"/>
              </a:rPr>
              <a:t>easily</a:t>
            </a:r>
            <a:r>
              <a:rPr sz="2400" spc="-42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classified</a:t>
            </a:r>
            <a:r>
              <a:rPr sz="2400" spc="-42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into</a:t>
            </a:r>
            <a:r>
              <a:rPr sz="2400" spc="-42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-42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well</a:t>
            </a:r>
            <a:r>
              <a:rPr sz="2400" spc="-42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suite</a:t>
            </a:r>
            <a:r>
              <a:rPr sz="2400" spc="-42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category</a:t>
            </a:r>
            <a:r>
              <a:rPr sz="2400" spc="-42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by</a:t>
            </a:r>
            <a:r>
              <a:rPr sz="2400" spc="-39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using</a:t>
            </a:r>
            <a:r>
              <a:rPr sz="2400" spc="-42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K-</a:t>
            </a:r>
            <a:r>
              <a:rPr sz="2400" spc="-42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NN</a:t>
            </a:r>
            <a:r>
              <a:rPr sz="2400" spc="-42" dirty="0">
                <a:latin typeface="Carlito"/>
                <a:cs typeface="Carlito"/>
              </a:rPr>
              <a:t> </a:t>
            </a:r>
            <a:r>
              <a:rPr sz="2400" spc="-7" dirty="0">
                <a:latin typeface="Carlito"/>
                <a:cs typeface="Carlito"/>
              </a:rPr>
              <a:t>algorithm.</a:t>
            </a:r>
            <a:endParaRPr lang="en-US" sz="2400" spc="-7" dirty="0">
              <a:latin typeface="Carlito"/>
              <a:cs typeface="Carlito"/>
            </a:endParaRPr>
          </a:p>
          <a:p>
            <a:pPr marL="8517" marR="403422" algn="just">
              <a:spcBef>
                <a:spcPts val="71"/>
              </a:spcBef>
              <a:tabLst>
                <a:tab pos="213365" algn="l"/>
              </a:tabLst>
            </a:pPr>
            <a:endParaRPr sz="2400" dirty="0">
              <a:latin typeface="Carlito"/>
              <a:cs typeface="Carlito"/>
            </a:endParaRPr>
          </a:p>
          <a:p>
            <a:pPr marL="213365" marR="400284" indent="-204849">
              <a:spcBef>
                <a:spcPts val="395"/>
              </a:spcBef>
              <a:buFont typeface="Arial"/>
              <a:buChar char="•"/>
              <a:tabLst>
                <a:tab pos="213365" algn="l"/>
              </a:tabLst>
            </a:pPr>
            <a:r>
              <a:rPr sz="2400" dirty="0">
                <a:latin typeface="Carlito"/>
                <a:cs typeface="Carlito"/>
              </a:rPr>
              <a:t>It</a:t>
            </a:r>
            <a:r>
              <a:rPr sz="2400" spc="-39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is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also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called</a:t>
            </a:r>
            <a:r>
              <a:rPr sz="2400" spc="-39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-21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lazy</a:t>
            </a:r>
            <a:r>
              <a:rPr sz="2400" b="1" spc="-39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learner</a:t>
            </a:r>
            <a:r>
              <a:rPr sz="2400" b="1" spc="-35" dirty="0">
                <a:latin typeface="Carlito"/>
                <a:cs typeface="Carlito"/>
              </a:rPr>
              <a:t> </a:t>
            </a:r>
            <a:r>
              <a:rPr sz="2400" b="1" dirty="0">
                <a:latin typeface="Carlito"/>
                <a:cs typeface="Carlito"/>
              </a:rPr>
              <a:t>algorithm</a:t>
            </a:r>
            <a:r>
              <a:rPr sz="2400" b="1" spc="-2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because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it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does</a:t>
            </a:r>
            <a:r>
              <a:rPr sz="2400" spc="-39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not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learn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from</a:t>
            </a:r>
            <a:r>
              <a:rPr sz="2400" spc="-39" dirty="0">
                <a:latin typeface="Carlito"/>
                <a:cs typeface="Carlito"/>
              </a:rPr>
              <a:t> </a:t>
            </a:r>
            <a:r>
              <a:rPr sz="2400" spc="-18" dirty="0">
                <a:latin typeface="Carlito"/>
                <a:cs typeface="Carlito"/>
              </a:rPr>
              <a:t>the </a:t>
            </a:r>
            <a:r>
              <a:rPr sz="2400" dirty="0">
                <a:latin typeface="Carlito"/>
                <a:cs typeface="Carlito"/>
              </a:rPr>
              <a:t>training</a:t>
            </a:r>
            <a:r>
              <a:rPr sz="2400" spc="-46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set</a:t>
            </a:r>
            <a:r>
              <a:rPr sz="2400" spc="-42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immediately</a:t>
            </a:r>
            <a:r>
              <a:rPr sz="2400" spc="-42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instead</a:t>
            </a:r>
            <a:r>
              <a:rPr sz="2400" spc="-42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it</a:t>
            </a:r>
            <a:r>
              <a:rPr sz="2400" spc="-42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stores</a:t>
            </a:r>
            <a:r>
              <a:rPr sz="2400" spc="-42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42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dataset</a:t>
            </a:r>
            <a:r>
              <a:rPr sz="2400" spc="-42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and</a:t>
            </a:r>
            <a:r>
              <a:rPr sz="2400" spc="-42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at</a:t>
            </a:r>
            <a:r>
              <a:rPr sz="2400" spc="-42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42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time</a:t>
            </a:r>
            <a:r>
              <a:rPr sz="2400" spc="-42" dirty="0">
                <a:latin typeface="Carlito"/>
                <a:cs typeface="Carlito"/>
              </a:rPr>
              <a:t> </a:t>
            </a:r>
            <a:r>
              <a:rPr sz="2400" spc="-18" dirty="0">
                <a:latin typeface="Carlito"/>
                <a:cs typeface="Carlito"/>
              </a:rPr>
              <a:t>of </a:t>
            </a:r>
            <a:r>
              <a:rPr sz="2400" dirty="0">
                <a:latin typeface="Carlito"/>
                <a:cs typeface="Carlito"/>
              </a:rPr>
              <a:t>classification,</a:t>
            </a:r>
            <a:r>
              <a:rPr sz="2400" spc="-39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it</a:t>
            </a:r>
            <a:r>
              <a:rPr sz="2400" spc="-39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performs</a:t>
            </a:r>
            <a:r>
              <a:rPr sz="2400" spc="-39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an</a:t>
            </a:r>
            <a:r>
              <a:rPr sz="2400" spc="-39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action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on</a:t>
            </a:r>
            <a:r>
              <a:rPr sz="2400" spc="-39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39" dirty="0">
                <a:latin typeface="Carlito"/>
                <a:cs typeface="Carlito"/>
              </a:rPr>
              <a:t> </a:t>
            </a:r>
            <a:r>
              <a:rPr sz="2400" spc="-7" dirty="0">
                <a:latin typeface="Carlito"/>
                <a:cs typeface="Carlito"/>
              </a:rPr>
              <a:t>dataset.</a:t>
            </a:r>
            <a:endParaRPr lang="en-US" sz="2400" spc="-7" dirty="0">
              <a:latin typeface="Carlito"/>
              <a:cs typeface="Carlito"/>
            </a:endParaRPr>
          </a:p>
          <a:p>
            <a:pPr marL="8516" marR="400284">
              <a:spcBef>
                <a:spcPts val="395"/>
              </a:spcBef>
              <a:tabLst>
                <a:tab pos="213365" algn="l"/>
              </a:tabLst>
            </a:pPr>
            <a:endParaRPr sz="2400" dirty="0">
              <a:latin typeface="Carlito"/>
              <a:cs typeface="Carlito"/>
            </a:endParaRPr>
          </a:p>
          <a:p>
            <a:pPr marL="213365" marR="3586" indent="-204849">
              <a:spcBef>
                <a:spcPts val="395"/>
              </a:spcBef>
              <a:buFont typeface="Arial"/>
              <a:buChar char="•"/>
              <a:tabLst>
                <a:tab pos="213365" algn="l"/>
              </a:tabLst>
            </a:pPr>
            <a:r>
              <a:rPr sz="2400" dirty="0">
                <a:latin typeface="Carlito"/>
                <a:cs typeface="Carlito"/>
              </a:rPr>
              <a:t>KNN</a:t>
            </a:r>
            <a:r>
              <a:rPr sz="2400" spc="-46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algorithm</a:t>
            </a:r>
            <a:r>
              <a:rPr sz="2400" spc="-42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at</a:t>
            </a:r>
            <a:r>
              <a:rPr sz="2400" spc="-42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42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training</a:t>
            </a:r>
            <a:r>
              <a:rPr sz="2400" spc="-42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phase</a:t>
            </a:r>
            <a:r>
              <a:rPr sz="2400" spc="-42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just</a:t>
            </a:r>
            <a:r>
              <a:rPr sz="2400" spc="-42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stores</a:t>
            </a:r>
            <a:r>
              <a:rPr sz="2400" spc="-42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42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dataset</a:t>
            </a:r>
            <a:r>
              <a:rPr sz="2400" spc="-42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and</a:t>
            </a:r>
            <a:r>
              <a:rPr sz="2400" spc="-42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when</a:t>
            </a:r>
            <a:r>
              <a:rPr sz="2400" spc="-42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it</a:t>
            </a:r>
            <a:r>
              <a:rPr sz="2400" spc="-42" dirty="0">
                <a:latin typeface="Carlito"/>
                <a:cs typeface="Carlito"/>
              </a:rPr>
              <a:t> </a:t>
            </a:r>
            <a:r>
              <a:rPr sz="2400" spc="-14" dirty="0">
                <a:latin typeface="Carlito"/>
                <a:cs typeface="Carlito"/>
              </a:rPr>
              <a:t>gets </a:t>
            </a:r>
            <a:r>
              <a:rPr sz="2400" dirty="0">
                <a:latin typeface="Carlito"/>
                <a:cs typeface="Carlito"/>
              </a:rPr>
              <a:t>new</a:t>
            </a:r>
            <a:r>
              <a:rPr sz="2400" spc="-39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data,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then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it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classifies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that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data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into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category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that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is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much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similar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to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spc="-18" dirty="0">
                <a:latin typeface="Carlito"/>
                <a:cs typeface="Carlito"/>
              </a:rPr>
              <a:t>the </a:t>
            </a:r>
            <a:r>
              <a:rPr sz="2400" dirty="0">
                <a:latin typeface="Carlito"/>
                <a:cs typeface="Carlito"/>
              </a:rPr>
              <a:t>new</a:t>
            </a:r>
            <a:r>
              <a:rPr sz="2400" spc="-18" dirty="0">
                <a:latin typeface="Carlito"/>
                <a:cs typeface="Carlito"/>
              </a:rPr>
              <a:t> </a:t>
            </a:r>
            <a:r>
              <a:rPr sz="2400" spc="-14" dirty="0">
                <a:latin typeface="Carlito"/>
                <a:cs typeface="Carlito"/>
              </a:rPr>
              <a:t>data.</a:t>
            </a:r>
            <a:endParaRPr sz="24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795041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5385</TotalTime>
  <Words>2832</Words>
  <Application>Microsoft Office PowerPoint</Application>
  <PresentationFormat>On-screen Show (4:3)</PresentationFormat>
  <Paragraphs>393</Paragraphs>
  <Slides>127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127</vt:i4>
      </vt:variant>
    </vt:vector>
  </HeadingPairs>
  <TitlesOfParts>
    <vt:vector size="132" baseType="lpstr">
      <vt:lpstr>Arial</vt:lpstr>
      <vt:lpstr>Calibri</vt:lpstr>
      <vt:lpstr>Carlito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Parametric Estimation</vt:lpstr>
      <vt:lpstr>Why Do We Need Parametric Estimation?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Histogram Example</vt:lpstr>
      <vt:lpstr>Histograms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Continued 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Kernel Density Estimate</vt:lpstr>
      <vt:lpstr>KERNEL DENSITY ESTIMATION</vt:lpstr>
      <vt:lpstr>KERNEL DENSITY ESTIMATION</vt:lpstr>
      <vt:lpstr>PowerPoint Presentation</vt:lpstr>
      <vt:lpstr>PowerPoint Presentation</vt:lpstr>
      <vt:lpstr>PowerPoint Presentation</vt:lpstr>
      <vt:lpstr>Problem Statement</vt:lpstr>
      <vt:lpstr>Triangular Kernel Explanation</vt:lpstr>
      <vt:lpstr>KDE Computation at x = 2.5</vt:lpstr>
      <vt:lpstr>PowerPoint Presentation</vt:lpstr>
      <vt:lpstr>PowerPoint Presentation</vt:lpstr>
      <vt:lpstr>Distance Metrics Continued</vt:lpstr>
      <vt:lpstr>PowerPoint Presentation</vt:lpstr>
      <vt:lpstr>PowerPoint Presentation</vt:lpstr>
      <vt:lpstr>Euclidean Distance</vt:lpstr>
      <vt:lpstr>Minkowski Distance</vt:lpstr>
      <vt:lpstr>PowerPoint Presentation</vt:lpstr>
      <vt:lpstr>PowerPoint Presentation</vt:lpstr>
      <vt:lpstr>PowerPoint Presentation</vt:lpstr>
      <vt:lpstr>PowerPoint Presentation</vt:lpstr>
      <vt:lpstr>Graphical analysis of K nearest Neighbour Technique</vt:lpstr>
      <vt:lpstr>Definition of Nearest Neighbor</vt:lpstr>
      <vt:lpstr>1-Nearest Neighbor</vt:lpstr>
      <vt:lpstr>3-Nearest Neighbor</vt:lpstr>
      <vt:lpstr>PowerPoint Presentation</vt:lpstr>
      <vt:lpstr>Nearest-Neighbor Classifiers</vt:lpstr>
      <vt:lpstr>Nearest Neighbour (kNN) Classifier</vt:lpstr>
      <vt:lpstr>Choosing k = 3, 5, 7 for classifying the new unknown sample</vt:lpstr>
      <vt:lpstr>Value of K</vt:lpstr>
      <vt:lpstr>PowerPoint Presentation</vt:lpstr>
      <vt:lpstr>PowerPoint Presentation</vt:lpstr>
      <vt:lpstr>PowerPoint Presentation</vt:lpstr>
      <vt:lpstr>Consider the following data set of a pharmaceutical company with assigned class labels, using K nearest neighbour method classify a new unknown sample using k =3 and k = 2.</vt:lpstr>
      <vt:lpstr>PowerPoint Presentation</vt:lpstr>
      <vt:lpstr>KNN  P2</vt:lpstr>
      <vt:lpstr>PowerPoint Presentation</vt:lpstr>
      <vt:lpstr>New customer named 'Mary’ has height 161cm and weight 61kg. Suggest the T shirt Size with K=3,5 using Euclidean Distance and Also Manhattan Distance</vt:lpstr>
      <vt:lpstr>PowerPoint Presentation</vt:lpstr>
      <vt:lpstr>PowerPoint Presentation</vt:lpstr>
      <vt:lpstr>PowerPoint Presentation</vt:lpstr>
      <vt:lpstr>PowerPoint Presentation</vt:lpstr>
      <vt:lpstr>Applications of KNN</vt:lpstr>
      <vt:lpstr>Problem Statement</vt:lpstr>
      <vt:lpstr>Step 1: Identify Data Range and Define Bins</vt:lpstr>
      <vt:lpstr>Step 2: Count Samples in Each Bin</vt:lpstr>
      <vt:lpstr>Step 3: Compute Density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Mahesh</dc:creator>
  <cp:lastModifiedBy>DIVYA H  N</cp:lastModifiedBy>
  <cp:revision>39</cp:revision>
  <dcterms:created xsi:type="dcterms:W3CDTF">2025-05-01T23:51:39Z</dcterms:created>
  <dcterms:modified xsi:type="dcterms:W3CDTF">2025-05-29T09:45:38Z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2025-02-26T00:00:00Z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2025-05-01T00:00:00Z</vt:filetime>
  </property>
  <property fmtid="{D5CDD505-2E9C-101B-9397-08002B2CF9AE}" pid="5" name="Producer">
    <vt:lpwstr>Microsoft® Office PowerPoint® 2007</vt:lpwstr>
  </property>
</Properties>
</file>